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8" r:id="rId3"/>
    <p:sldId id="257" r:id="rId4"/>
    <p:sldId id="259" r:id="rId5"/>
    <p:sldId id="260" r:id="rId6"/>
    <p:sldId id="263" r:id="rId7"/>
    <p:sldId id="266" r:id="rId8"/>
    <p:sldId id="299" r:id="rId9"/>
    <p:sldId id="301" r:id="rId10"/>
    <p:sldId id="296" r:id="rId11"/>
    <p:sldId id="267" r:id="rId12"/>
    <p:sldId id="268" r:id="rId13"/>
    <p:sldId id="287" r:id="rId14"/>
    <p:sldId id="291" r:id="rId15"/>
    <p:sldId id="292" r:id="rId16"/>
    <p:sldId id="269" r:id="rId17"/>
    <p:sldId id="272" r:id="rId18"/>
    <p:sldId id="274" r:id="rId19"/>
    <p:sldId id="273" r:id="rId20"/>
    <p:sldId id="279" r:id="rId21"/>
    <p:sldId id="283" r:id="rId22"/>
    <p:sldId id="288" r:id="rId23"/>
    <p:sldId id="293" r:id="rId24"/>
    <p:sldId id="277" r:id="rId25"/>
    <p:sldId id="278" r:id="rId26"/>
    <p:sldId id="294" r:id="rId27"/>
    <p:sldId id="295" r:id="rId28"/>
    <p:sldId id="28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0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18" autoAdjust="0"/>
    <p:restoredTop sz="88785" autoAdjust="0"/>
  </p:normalViewPr>
  <p:slideViewPr>
    <p:cSldViewPr snapToGrid="0">
      <p:cViewPr varScale="1">
        <p:scale>
          <a:sx n="98" d="100"/>
          <a:sy n="98" d="100"/>
        </p:scale>
        <p:origin x="392" y="144"/>
      </p:cViewPr>
      <p:guideLst/>
    </p:cSldViewPr>
  </p:slideViewPr>
  <p:notesTextViewPr>
    <p:cViewPr>
      <p:scale>
        <a:sx n="1" d="1"/>
        <a:sy n="1" d="1"/>
      </p:scale>
      <p:origin x="0" y="0"/>
    </p:cViewPr>
  </p:notesTextViewPr>
  <p:sorterViewPr>
    <p:cViewPr>
      <p:scale>
        <a:sx n="100" d="100"/>
        <a:sy n="100" d="100"/>
      </p:scale>
      <p:origin x="0" y="-24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8ECC6-1F79-4EED-96AA-05DD46406E34}" type="datetimeFigureOut">
              <a:rPr lang="en-GB" smtClean="0"/>
              <a:t>11/06/2022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AFC9D9-A1EB-453F-9500-5AA13468C903}" type="slidenum">
              <a:rPr lang="en-GB" smtClean="0"/>
              <a:t>‹#›</a:t>
            </a:fld>
            <a:endParaRPr lang="en-GB"/>
          </a:p>
        </p:txBody>
      </p:sp>
    </p:spTree>
    <p:extLst>
      <p:ext uri="{BB962C8B-B14F-4D97-AF65-F5344CB8AC3E}">
        <p14:creationId xmlns:p14="http://schemas.microsoft.com/office/powerpoint/2010/main" val="2805119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we're constitutionally obliged to do a Chair's report; it's great to think back over our season and these are the highlights--rest assured there's much more</a:t>
            </a:r>
          </a:p>
          <a:p>
            <a:endParaRPr lang="en-US" dirty="0"/>
          </a:p>
          <a:p>
            <a:r>
              <a:rPr lang="en-US" dirty="0"/>
              <a:t>I'm really proud of the Proud Lilywhites and everything we have achieved, together, these past 8 years </a:t>
            </a:r>
          </a:p>
          <a:p>
            <a:endParaRPr lang="en-US" dirty="0"/>
          </a:p>
          <a:p>
            <a:r>
              <a:rPr lang="en-US" dirty="0"/>
              <a:t>Just yesterday... CPS, Mogi asylum, Serge Aurier and all the countless etc. </a:t>
            </a:r>
          </a:p>
        </p:txBody>
      </p:sp>
      <p:sp>
        <p:nvSpPr>
          <p:cNvPr id="4" name="Slide Number Placeholder 3"/>
          <p:cNvSpPr>
            <a:spLocks noGrp="1"/>
          </p:cNvSpPr>
          <p:nvPr>
            <p:ph type="sldNum" sz="quarter" idx="5"/>
          </p:nvPr>
        </p:nvSpPr>
        <p:spPr/>
        <p:txBody>
          <a:bodyPr/>
          <a:lstStyle/>
          <a:p>
            <a:fld id="{28AFC9D9-A1EB-453F-9500-5AA13468C903}" type="slidenum">
              <a:rPr lang="en-GB" smtClean="0"/>
              <a:t>1</a:t>
            </a:fld>
            <a:endParaRPr lang="en-GB"/>
          </a:p>
        </p:txBody>
      </p:sp>
    </p:spTree>
    <p:extLst>
      <p:ext uri="{BB962C8B-B14F-4D97-AF65-F5344CB8AC3E}">
        <p14:creationId xmlns:p14="http://schemas.microsoft.com/office/powerpoint/2010/main" val="1660949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why we exist, all of you </a:t>
            </a:r>
          </a:p>
        </p:txBody>
      </p:sp>
      <p:sp>
        <p:nvSpPr>
          <p:cNvPr id="4" name="Slide Number Placeholder 3"/>
          <p:cNvSpPr>
            <a:spLocks noGrp="1"/>
          </p:cNvSpPr>
          <p:nvPr>
            <p:ph type="sldNum" sz="quarter" idx="5"/>
          </p:nvPr>
        </p:nvSpPr>
        <p:spPr/>
        <p:txBody>
          <a:bodyPr/>
          <a:lstStyle/>
          <a:p>
            <a:fld id="{28AFC9D9-A1EB-453F-9500-5AA13468C903}" type="slidenum">
              <a:rPr lang="en-GB" smtClean="0"/>
              <a:t>2</a:t>
            </a:fld>
            <a:endParaRPr lang="en-GB"/>
          </a:p>
        </p:txBody>
      </p:sp>
    </p:spTree>
    <p:extLst>
      <p:ext uri="{BB962C8B-B14F-4D97-AF65-F5344CB8AC3E}">
        <p14:creationId xmlns:p14="http://schemas.microsoft.com/office/powerpoint/2010/main" val="1993112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LVW</a:t>
            </a:r>
          </a:p>
          <a:p>
            <a:r>
              <a:rPr lang="en-US" dirty="0" err="1"/>
              <a:t>FvT</a:t>
            </a:r>
            <a:r>
              <a:rPr lang="en-US" dirty="0"/>
              <a:t> week of action </a:t>
            </a:r>
          </a:p>
          <a:p>
            <a:r>
              <a:rPr lang="en-US" dirty="0" err="1"/>
              <a:t>VArious</a:t>
            </a:r>
            <a:r>
              <a:rPr lang="en-US" dirty="0"/>
              <a:t> pods from the Spurs Show to LWOS--all talking about the great work we do here, why this matters -- </a:t>
            </a:r>
            <a:r>
              <a:rPr lang="en-US" dirty="0" err="1"/>
              <a:t>i</a:t>
            </a:r>
            <a:r>
              <a:rPr lang="en-US" dirty="0"/>
              <a:t>\</a:t>
            </a:r>
            <a:r>
              <a:rPr lang="en-US" dirty="0" err="1"/>
              <a:t>ve</a:t>
            </a:r>
            <a:r>
              <a:rPr lang="en-US" dirty="0"/>
              <a:t> been a spurs fan.. </a:t>
            </a:r>
          </a:p>
        </p:txBody>
      </p:sp>
      <p:sp>
        <p:nvSpPr>
          <p:cNvPr id="4" name="Slide Number Placeholder 3"/>
          <p:cNvSpPr>
            <a:spLocks noGrp="1"/>
          </p:cNvSpPr>
          <p:nvPr>
            <p:ph type="sldNum" sz="quarter" idx="5"/>
          </p:nvPr>
        </p:nvSpPr>
        <p:spPr/>
        <p:txBody>
          <a:bodyPr/>
          <a:lstStyle/>
          <a:p>
            <a:fld id="{28AFC9D9-A1EB-453F-9500-5AA13468C903}" type="slidenum">
              <a:rPr lang="en-GB" smtClean="0"/>
              <a:t>5</a:t>
            </a:fld>
            <a:endParaRPr lang="en-GB"/>
          </a:p>
        </p:txBody>
      </p:sp>
    </p:spTree>
    <p:extLst>
      <p:ext uri="{BB962C8B-B14F-4D97-AF65-F5344CB8AC3E}">
        <p14:creationId xmlns:p14="http://schemas.microsoft.com/office/powerpoint/2010/main" val="2209363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Suhail Al Jameel </a:t>
            </a:r>
            <a:r>
              <a:rPr lang="en-GB" sz="1200" kern="1200" dirty="0">
                <a:solidFill>
                  <a:schemeClr val="tx1"/>
                </a:solidFill>
                <a:effectLst/>
                <a:latin typeface="+mn-lt"/>
                <a:ea typeface="+mn-ea"/>
                <a:cs typeface="+mn-cs"/>
              </a:rPr>
              <a:t>is an icon for LGBTQ+ people in Saudi Arabia. Suhail is currently reported to be in a political prison (which is worse than a normal one) and is alleged to have received 800 lashes, after posting a shirtless photograph on Twitter. His ‘crimes’; are purported to include “homosexuality”,” imitating a woman”, “disobedience” and “public indecency”. We started this campaign when Newcastle were first taken over (we were the fist team to play them) and hope that UK pressure could lead to his release.”</a:t>
            </a:r>
          </a:p>
          <a:p>
            <a:endParaRPr lang="en-US" dirty="0"/>
          </a:p>
        </p:txBody>
      </p:sp>
      <p:sp>
        <p:nvSpPr>
          <p:cNvPr id="4" name="Slide Number Placeholder 3"/>
          <p:cNvSpPr>
            <a:spLocks noGrp="1"/>
          </p:cNvSpPr>
          <p:nvPr>
            <p:ph type="sldNum" sz="quarter" idx="5"/>
          </p:nvPr>
        </p:nvSpPr>
        <p:spPr/>
        <p:txBody>
          <a:bodyPr/>
          <a:lstStyle/>
          <a:p>
            <a:fld id="{28AFC9D9-A1EB-453F-9500-5AA13468C903}" type="slidenum">
              <a:rPr lang="en-GB" smtClean="0"/>
              <a:t>7</a:t>
            </a:fld>
            <a:endParaRPr lang="en-GB"/>
          </a:p>
        </p:txBody>
      </p:sp>
    </p:spTree>
    <p:extLst>
      <p:ext uri="{BB962C8B-B14F-4D97-AF65-F5344CB8AC3E}">
        <p14:creationId xmlns:p14="http://schemas.microsoft.com/office/powerpoint/2010/main" val="2618875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Suhail Al Jameel </a:t>
            </a:r>
            <a:r>
              <a:rPr lang="en-GB" sz="1200" kern="1200" dirty="0">
                <a:solidFill>
                  <a:schemeClr val="tx1"/>
                </a:solidFill>
                <a:effectLst/>
                <a:latin typeface="+mn-lt"/>
                <a:ea typeface="+mn-ea"/>
                <a:cs typeface="+mn-cs"/>
              </a:rPr>
              <a:t>is an icon for LGBTQ+ people in Saudi Arabia. Suhail is currently reported to be in a political prison (which is worse than a normal one) and is alleged to have received 800 lashes, after posting a shirtless photograph on Twitter. His ‘crimes’; are purported to include “homosexuality”,” imitating a woman”, “disobedience” and “public indecency”. We started this campaign when Newcastle were first taken over (we were the fist team to play them) and hope that UK pressure could lead to his release.”</a:t>
            </a:r>
          </a:p>
          <a:p>
            <a:endParaRPr lang="en-US" dirty="0"/>
          </a:p>
        </p:txBody>
      </p:sp>
      <p:sp>
        <p:nvSpPr>
          <p:cNvPr id="4" name="Slide Number Placeholder 3"/>
          <p:cNvSpPr>
            <a:spLocks noGrp="1"/>
          </p:cNvSpPr>
          <p:nvPr>
            <p:ph type="sldNum" sz="quarter" idx="5"/>
          </p:nvPr>
        </p:nvSpPr>
        <p:spPr/>
        <p:txBody>
          <a:bodyPr/>
          <a:lstStyle/>
          <a:p>
            <a:fld id="{28AFC9D9-A1EB-453F-9500-5AA13468C903}" type="slidenum">
              <a:rPr lang="en-GB" smtClean="0"/>
              <a:t>10</a:t>
            </a:fld>
            <a:endParaRPr lang="en-GB"/>
          </a:p>
        </p:txBody>
      </p:sp>
    </p:spTree>
    <p:extLst>
      <p:ext uri="{BB962C8B-B14F-4D97-AF65-F5344CB8AC3E}">
        <p14:creationId xmlns:p14="http://schemas.microsoft.com/office/powerpoint/2010/main" val="357384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Education (as well as </a:t>
            </a:r>
            <a:r>
              <a:rPr lang="en-US" dirty="0" err="1"/>
              <a:t>campaigining</a:t>
            </a:r>
            <a:r>
              <a:rPr lang="en-US" dirty="0"/>
              <a:t> and social / visibility) so we wanted to be sure the players were with us </a:t>
            </a:r>
          </a:p>
        </p:txBody>
      </p:sp>
      <p:sp>
        <p:nvSpPr>
          <p:cNvPr id="4" name="Slide Number Placeholder 3"/>
          <p:cNvSpPr>
            <a:spLocks noGrp="1"/>
          </p:cNvSpPr>
          <p:nvPr>
            <p:ph type="sldNum" sz="quarter" idx="5"/>
          </p:nvPr>
        </p:nvSpPr>
        <p:spPr/>
        <p:txBody>
          <a:bodyPr/>
          <a:lstStyle/>
          <a:p>
            <a:fld id="{28AFC9D9-A1EB-453F-9500-5AA13468C903}" type="slidenum">
              <a:rPr lang="en-GB" smtClean="0"/>
              <a:t>13</a:t>
            </a:fld>
            <a:endParaRPr lang="en-GB"/>
          </a:p>
        </p:txBody>
      </p:sp>
    </p:spTree>
    <p:extLst>
      <p:ext uri="{BB962C8B-B14F-4D97-AF65-F5344CB8AC3E}">
        <p14:creationId xmlns:p14="http://schemas.microsoft.com/office/powerpoint/2010/main" val="1746169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how beautiful this is </a:t>
            </a:r>
          </a:p>
        </p:txBody>
      </p:sp>
      <p:sp>
        <p:nvSpPr>
          <p:cNvPr id="4" name="Slide Number Placeholder 3"/>
          <p:cNvSpPr>
            <a:spLocks noGrp="1"/>
          </p:cNvSpPr>
          <p:nvPr>
            <p:ph type="sldNum" sz="quarter" idx="5"/>
          </p:nvPr>
        </p:nvSpPr>
        <p:spPr/>
        <p:txBody>
          <a:bodyPr/>
          <a:lstStyle/>
          <a:p>
            <a:fld id="{28AFC9D9-A1EB-453F-9500-5AA13468C903}" type="slidenum">
              <a:rPr lang="en-GB" smtClean="0"/>
              <a:t>15</a:t>
            </a:fld>
            <a:endParaRPr lang="en-GB"/>
          </a:p>
        </p:txBody>
      </p:sp>
    </p:spTree>
    <p:extLst>
      <p:ext uri="{BB962C8B-B14F-4D97-AF65-F5344CB8AC3E}">
        <p14:creationId xmlns:p14="http://schemas.microsoft.com/office/powerpoint/2010/main" val="246557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big deal for a top PL Club--it's a grassroots campaign that's not mandated by the Premier League, but because we care about it, they do too </a:t>
            </a:r>
          </a:p>
        </p:txBody>
      </p:sp>
      <p:sp>
        <p:nvSpPr>
          <p:cNvPr id="4" name="Slide Number Placeholder 3"/>
          <p:cNvSpPr>
            <a:spLocks noGrp="1"/>
          </p:cNvSpPr>
          <p:nvPr>
            <p:ph type="sldNum" sz="quarter" idx="5"/>
          </p:nvPr>
        </p:nvSpPr>
        <p:spPr/>
        <p:txBody>
          <a:bodyPr/>
          <a:lstStyle/>
          <a:p>
            <a:fld id="{28AFC9D9-A1EB-453F-9500-5AA13468C903}" type="slidenum">
              <a:rPr lang="en-GB" smtClean="0"/>
              <a:t>17</a:t>
            </a:fld>
            <a:endParaRPr lang="en-GB"/>
          </a:p>
        </p:txBody>
      </p:sp>
    </p:spTree>
    <p:extLst>
      <p:ext uri="{BB962C8B-B14F-4D97-AF65-F5344CB8AC3E}">
        <p14:creationId xmlns:p14="http://schemas.microsoft.com/office/powerpoint/2010/main" val="1150719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and present and many more than this--Jackie Fearon </a:t>
            </a:r>
          </a:p>
        </p:txBody>
      </p:sp>
      <p:sp>
        <p:nvSpPr>
          <p:cNvPr id="4" name="Slide Number Placeholder 3"/>
          <p:cNvSpPr>
            <a:spLocks noGrp="1"/>
          </p:cNvSpPr>
          <p:nvPr>
            <p:ph type="sldNum" sz="quarter" idx="5"/>
          </p:nvPr>
        </p:nvSpPr>
        <p:spPr/>
        <p:txBody>
          <a:bodyPr/>
          <a:lstStyle/>
          <a:p>
            <a:fld id="{28AFC9D9-A1EB-453F-9500-5AA13468C903}" type="slidenum">
              <a:rPr lang="en-GB" smtClean="0"/>
              <a:t>19</a:t>
            </a:fld>
            <a:endParaRPr lang="en-GB"/>
          </a:p>
        </p:txBody>
      </p:sp>
    </p:spTree>
    <p:extLst>
      <p:ext uri="{BB962C8B-B14F-4D97-AF65-F5344CB8AC3E}">
        <p14:creationId xmlns:p14="http://schemas.microsoft.com/office/powerpoint/2010/main" val="3114425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Charity stuff crucial -- for AKT, for ourselves, for </a:t>
            </a:r>
            <a:r>
              <a:rPr lang="en-US" dirty="0" err="1"/>
              <a:t>FvH</a:t>
            </a:r>
            <a:r>
              <a:rPr lang="en-US" dirty="0"/>
              <a:t> and Noah's ark</a:t>
            </a:r>
          </a:p>
          <a:p>
            <a:r>
              <a:rPr lang="en-US" dirty="0"/>
              <a:t>And importantly, the new PLPC--and these aren't even all the logos, we asked and they came knocking:</a:t>
            </a:r>
          </a:p>
          <a:p>
            <a:r>
              <a:rPr lang="en-US" dirty="0"/>
              <a:t>Other Spurs fan groups and podcasts -- committed to upholding our values and being a positive voice for LGBTQ+ inclusion and diversity more broadly. About their LGBTQ+ fans knowing they are a safe space and other LGBTQ+ Spurs fans from across the world knowing there is safe space for them to watch spurs if they are on holiday </a:t>
            </a:r>
            <a:r>
              <a:rPr lang="en-US" dirty="0" err="1"/>
              <a:t>etc</a:t>
            </a:r>
            <a:endParaRPr lang="en-US" dirty="0"/>
          </a:p>
          <a:p>
            <a:endParaRPr lang="en-US" dirty="0"/>
          </a:p>
          <a:p>
            <a:r>
              <a:rPr lang="en-US" dirty="0"/>
              <a:t>even though he looks like he's been taken hostage! </a:t>
            </a:r>
          </a:p>
        </p:txBody>
      </p:sp>
      <p:sp>
        <p:nvSpPr>
          <p:cNvPr id="4" name="Slide Number Placeholder 3"/>
          <p:cNvSpPr>
            <a:spLocks noGrp="1"/>
          </p:cNvSpPr>
          <p:nvPr>
            <p:ph type="sldNum" sz="quarter" idx="5"/>
          </p:nvPr>
        </p:nvSpPr>
        <p:spPr/>
        <p:txBody>
          <a:bodyPr/>
          <a:lstStyle/>
          <a:p>
            <a:fld id="{28AFC9D9-A1EB-453F-9500-5AA13468C903}" type="slidenum">
              <a:rPr lang="en-GB" smtClean="0"/>
              <a:t>21</a:t>
            </a:fld>
            <a:endParaRPr lang="en-GB"/>
          </a:p>
        </p:txBody>
      </p:sp>
    </p:spTree>
    <p:extLst>
      <p:ext uri="{BB962C8B-B14F-4D97-AF65-F5344CB8AC3E}">
        <p14:creationId xmlns:p14="http://schemas.microsoft.com/office/powerpoint/2010/main" val="3494910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my favourite nights, what a guy! </a:t>
            </a:r>
          </a:p>
        </p:txBody>
      </p:sp>
      <p:sp>
        <p:nvSpPr>
          <p:cNvPr id="4" name="Slide Number Placeholder 3"/>
          <p:cNvSpPr>
            <a:spLocks noGrp="1"/>
          </p:cNvSpPr>
          <p:nvPr>
            <p:ph type="sldNum" sz="quarter" idx="5"/>
          </p:nvPr>
        </p:nvSpPr>
        <p:spPr/>
        <p:txBody>
          <a:bodyPr/>
          <a:lstStyle/>
          <a:p>
            <a:fld id="{28AFC9D9-A1EB-453F-9500-5AA13468C903}" type="slidenum">
              <a:rPr lang="en-GB" smtClean="0"/>
              <a:t>22</a:t>
            </a:fld>
            <a:endParaRPr lang="en-GB"/>
          </a:p>
        </p:txBody>
      </p:sp>
    </p:spTree>
    <p:extLst>
      <p:ext uri="{BB962C8B-B14F-4D97-AF65-F5344CB8AC3E}">
        <p14:creationId xmlns:p14="http://schemas.microsoft.com/office/powerpoint/2010/main" val="1845481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didn't win--crazy! </a:t>
            </a:r>
          </a:p>
        </p:txBody>
      </p:sp>
      <p:sp>
        <p:nvSpPr>
          <p:cNvPr id="4" name="Slide Number Placeholder 3"/>
          <p:cNvSpPr>
            <a:spLocks noGrp="1"/>
          </p:cNvSpPr>
          <p:nvPr>
            <p:ph type="sldNum" sz="quarter" idx="5"/>
          </p:nvPr>
        </p:nvSpPr>
        <p:spPr/>
        <p:txBody>
          <a:bodyPr/>
          <a:lstStyle/>
          <a:p>
            <a:fld id="{28AFC9D9-A1EB-453F-9500-5AA13468C903}" type="slidenum">
              <a:rPr lang="en-GB" smtClean="0"/>
              <a:t>23</a:t>
            </a:fld>
            <a:endParaRPr lang="en-GB"/>
          </a:p>
        </p:txBody>
      </p:sp>
    </p:spTree>
    <p:extLst>
      <p:ext uri="{BB962C8B-B14F-4D97-AF65-F5344CB8AC3E}">
        <p14:creationId xmlns:p14="http://schemas.microsoft.com/office/powerpoint/2010/main" val="3988777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Sonny, sweeping the board as ever</a:t>
            </a:r>
          </a:p>
          <a:p>
            <a:endParaRPr lang="en-US" dirty="0"/>
          </a:p>
          <a:p>
            <a:r>
              <a:rPr lang="en-US" dirty="0"/>
              <a:t>And Ash is one of our own in more ways than one!</a:t>
            </a:r>
          </a:p>
        </p:txBody>
      </p:sp>
      <p:sp>
        <p:nvSpPr>
          <p:cNvPr id="4" name="Slide Number Placeholder 3"/>
          <p:cNvSpPr>
            <a:spLocks noGrp="1"/>
          </p:cNvSpPr>
          <p:nvPr>
            <p:ph type="sldNum" sz="quarter" idx="5"/>
          </p:nvPr>
        </p:nvSpPr>
        <p:spPr/>
        <p:txBody>
          <a:bodyPr/>
          <a:lstStyle/>
          <a:p>
            <a:fld id="{28AFC9D9-A1EB-453F-9500-5AA13468C903}" type="slidenum">
              <a:rPr lang="en-GB" smtClean="0"/>
              <a:t>25</a:t>
            </a:fld>
            <a:endParaRPr lang="en-GB"/>
          </a:p>
        </p:txBody>
      </p:sp>
    </p:spTree>
    <p:extLst>
      <p:ext uri="{BB962C8B-B14F-4D97-AF65-F5344CB8AC3E}">
        <p14:creationId xmlns:p14="http://schemas.microsoft.com/office/powerpoint/2010/main" val="974833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8AFC9D9-A1EB-453F-9500-5AA13468C903}" type="slidenum">
              <a:rPr lang="en-GB" smtClean="0"/>
              <a:t>28</a:t>
            </a:fld>
            <a:endParaRPr lang="en-GB"/>
          </a:p>
        </p:txBody>
      </p:sp>
    </p:spTree>
    <p:extLst>
      <p:ext uri="{BB962C8B-B14F-4D97-AF65-F5344CB8AC3E}">
        <p14:creationId xmlns:p14="http://schemas.microsoft.com/office/powerpoint/2010/main" val="36746978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7596C-092A-4FDE-BB46-654C850619AA}" type="datetimeFigureOut">
              <a:rPr lang="en-GB" smtClean="0"/>
              <a:t>11/06/2022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68DEE5-7A2B-4944-BD88-EC2FFA725742}" type="slidenum">
              <a:rPr lang="en-GB" smtClean="0"/>
              <a:t>‹#›</a:t>
            </a:fld>
            <a:endParaRPr lang="en-GB"/>
          </a:p>
        </p:txBody>
      </p:sp>
      <p:pic>
        <p:nvPicPr>
          <p:cNvPr id="8" name="Picture 7" descr="Logo, company name&#10;&#10;Description automatically generated">
            <a:extLst>
              <a:ext uri="{FF2B5EF4-FFF2-40B4-BE49-F238E27FC236}">
                <a16:creationId xmlns:a16="http://schemas.microsoft.com/office/drawing/2014/main" id="{4297C6EC-CF31-4592-869A-32F102291F95}"/>
              </a:ext>
            </a:extLst>
          </p:cNvPr>
          <p:cNvPicPr>
            <a:picLocks noChangeAspect="1"/>
          </p:cNvPicPr>
          <p:nvPr userDrawn="1"/>
        </p:nvPicPr>
        <p:blipFill>
          <a:blip r:embed="rId2">
            <a:alphaModFix amt="54000"/>
            <a:extLst>
              <a:ext uri="{28A0092B-C50C-407E-A947-70E740481C1C}">
                <a14:useLocalDpi xmlns:a14="http://schemas.microsoft.com/office/drawing/2010/main" val="0"/>
              </a:ext>
            </a:extLst>
          </a:blip>
          <a:stretch>
            <a:fillRect/>
          </a:stretch>
        </p:blipFill>
        <p:spPr>
          <a:xfrm>
            <a:off x="10523882" y="5349875"/>
            <a:ext cx="1659835" cy="1659835"/>
          </a:xfrm>
          <a:prstGeom prst="rect">
            <a:avLst/>
          </a:prstGeom>
        </p:spPr>
      </p:pic>
    </p:spTree>
    <p:extLst>
      <p:ext uri="{BB962C8B-B14F-4D97-AF65-F5344CB8AC3E}">
        <p14:creationId xmlns:p14="http://schemas.microsoft.com/office/powerpoint/2010/main" val="531082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7596C-092A-4FDE-BB46-654C850619AA}" type="datetimeFigureOut">
              <a:rPr lang="en-GB" smtClean="0"/>
              <a:t>11/06/2022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376803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7596C-092A-4FDE-BB46-654C850619AA}" type="datetimeFigureOut">
              <a:rPr lang="en-GB" smtClean="0"/>
              <a:t>11/06/2022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4004371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7596C-092A-4FDE-BB46-654C850619AA}" type="datetimeFigureOut">
              <a:rPr lang="en-GB" smtClean="0"/>
              <a:t>11/06/2022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3617585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7596C-092A-4FDE-BB46-654C850619AA}" type="datetimeFigureOut">
              <a:rPr lang="en-GB" smtClean="0"/>
              <a:t>11/06/2022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608130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7596C-092A-4FDE-BB46-654C850619AA}" type="datetimeFigureOut">
              <a:rPr lang="en-GB" smtClean="0"/>
              <a:t>11/06/2022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3201189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7596C-092A-4FDE-BB46-654C850619AA}" type="datetimeFigureOut">
              <a:rPr lang="en-GB" smtClean="0"/>
              <a:t>11/06/2022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3509710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7596C-092A-4FDE-BB46-654C850619AA}" type="datetimeFigureOut">
              <a:rPr lang="en-GB" smtClean="0"/>
              <a:t>11/06/2022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222740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7596C-092A-4FDE-BB46-654C850619AA}" type="datetimeFigureOut">
              <a:rPr lang="en-GB" smtClean="0"/>
              <a:t>11/06/2022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3861062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7596C-092A-4FDE-BB46-654C850619AA}" type="datetimeFigureOut">
              <a:rPr lang="en-GB" smtClean="0"/>
              <a:t>11/06/2022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1007938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7596C-092A-4FDE-BB46-654C850619AA}" type="datetimeFigureOut">
              <a:rPr lang="en-GB" smtClean="0"/>
              <a:t>11/06/2022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68DEE5-7A2B-4944-BD88-EC2FFA725742}" type="slidenum">
              <a:rPr lang="en-GB" smtClean="0"/>
              <a:t>‹#›</a:t>
            </a:fld>
            <a:endParaRPr lang="en-GB"/>
          </a:p>
        </p:txBody>
      </p:sp>
    </p:spTree>
    <p:extLst>
      <p:ext uri="{BB962C8B-B14F-4D97-AF65-F5344CB8AC3E}">
        <p14:creationId xmlns:p14="http://schemas.microsoft.com/office/powerpoint/2010/main" val="89937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7596C-092A-4FDE-BB46-654C850619AA}" type="datetimeFigureOut">
              <a:rPr lang="en-GB" smtClean="0"/>
              <a:t>11/06/2022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68DEE5-7A2B-4944-BD88-EC2FFA725742}" type="slidenum">
              <a:rPr lang="en-GB" smtClean="0"/>
              <a:t>‹#›</a:t>
            </a:fld>
            <a:endParaRPr lang="en-GB"/>
          </a:p>
        </p:txBody>
      </p:sp>
      <p:pic>
        <p:nvPicPr>
          <p:cNvPr id="7" name="Picture 6" descr="Logo, company name&#10;&#10;Description automatically generated">
            <a:extLst>
              <a:ext uri="{FF2B5EF4-FFF2-40B4-BE49-F238E27FC236}">
                <a16:creationId xmlns:a16="http://schemas.microsoft.com/office/drawing/2014/main" id="{32892C99-3D4B-4410-9E15-D727482F6D79}"/>
              </a:ext>
            </a:extLst>
          </p:cNvPr>
          <p:cNvPicPr>
            <a:picLocks noChangeAspect="1"/>
          </p:cNvPicPr>
          <p:nvPr userDrawn="1"/>
        </p:nvPicPr>
        <p:blipFill>
          <a:blip r:embed="rId13">
            <a:alphaModFix amt="54000"/>
            <a:extLst>
              <a:ext uri="{28A0092B-C50C-407E-A947-70E740481C1C}">
                <a14:useLocalDpi xmlns:a14="http://schemas.microsoft.com/office/drawing/2010/main" val="0"/>
              </a:ext>
            </a:extLst>
          </a:blip>
          <a:stretch>
            <a:fillRect/>
          </a:stretch>
        </p:blipFill>
        <p:spPr>
          <a:xfrm>
            <a:off x="10523882" y="5349875"/>
            <a:ext cx="1659835" cy="1659835"/>
          </a:xfrm>
          <a:prstGeom prst="rect">
            <a:avLst/>
          </a:prstGeom>
        </p:spPr>
      </p:pic>
    </p:spTree>
    <p:extLst>
      <p:ext uri="{BB962C8B-B14F-4D97-AF65-F5344CB8AC3E}">
        <p14:creationId xmlns:p14="http://schemas.microsoft.com/office/powerpoint/2010/main" val="2689350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 Id="rId9" Type="http://schemas.openxmlformats.org/officeDocument/2006/relationships/image" Target="../media/image18.JPG"/></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JPG"/><Relationship Id="rId10" Type="http://schemas.openxmlformats.org/officeDocument/2006/relationships/image" Target="../media/image47.JPG"/><Relationship Id="rId4" Type="http://schemas.openxmlformats.org/officeDocument/2006/relationships/image" Target="../media/image41.JPG"/><Relationship Id="rId9" Type="http://schemas.openxmlformats.org/officeDocument/2006/relationships/image" Target="../media/image46.JPG"/></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JPG"/><Relationship Id="rId4" Type="http://schemas.openxmlformats.org/officeDocument/2006/relationships/image" Target="../media/image49.JPG"/></Relationships>
</file>

<file path=ppt/slides/_rels/slide2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2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JPG"/></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5.jpeg"/><Relationship Id="rId11" Type="http://schemas.openxmlformats.org/officeDocument/2006/relationships/image" Target="../media/image70.pn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png"/><Relationship Id="rId9"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6620718" y="1122362"/>
            <a:ext cx="5571281" cy="4560985"/>
          </a:xfrm>
        </p:spPr>
        <p:txBody>
          <a:bodyPr anchor="ctr">
            <a:normAutofit/>
          </a:bodyPr>
          <a:lstStyle/>
          <a:p>
            <a:r>
              <a:rPr lang="en-GB" sz="8800" dirty="0">
                <a:solidFill>
                  <a:srgbClr val="0F204B"/>
                </a:solidFill>
                <a:latin typeface="Clearface Gothic BQ" panose="02000506060000020003" pitchFamily="2" charset="0"/>
              </a:rPr>
              <a:t>Proud Lilywhites</a:t>
            </a:r>
            <a:br>
              <a:rPr lang="en-GB" sz="8800" dirty="0">
                <a:solidFill>
                  <a:srgbClr val="0F204B"/>
                </a:solidFill>
                <a:latin typeface="Clearface Gothic BQ" panose="02000506060000020003" pitchFamily="2" charset="0"/>
              </a:rPr>
            </a:br>
            <a:r>
              <a:rPr lang="en-GB" sz="8800" dirty="0">
                <a:solidFill>
                  <a:srgbClr val="0F204B"/>
                </a:solidFill>
                <a:latin typeface="Clearface Gothic BQ" panose="02000506060000020003" pitchFamily="2" charset="0"/>
              </a:rPr>
              <a:t>2021/22</a:t>
            </a:r>
          </a:p>
        </p:txBody>
      </p:sp>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250586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7076049" y="1122362"/>
            <a:ext cx="5115951" cy="4560985"/>
          </a:xfrm>
        </p:spPr>
        <p:txBody>
          <a:bodyPr anchor="ctr">
            <a:normAutofit/>
          </a:bodyPr>
          <a:lstStyle/>
          <a:p>
            <a:r>
              <a:rPr lang="en-GB" sz="8800" dirty="0">
                <a:solidFill>
                  <a:srgbClr val="0F204B"/>
                </a:solidFill>
                <a:latin typeface="Clearface Gothic BQ" panose="02000506060000020003" pitchFamily="2" charset="0"/>
              </a:rPr>
              <a:t>Visibility &amp; Our Members</a:t>
            </a:r>
          </a:p>
        </p:txBody>
      </p:sp>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163340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9A3A-6A44-42C8-8290-66D98C4B5BA2}"/>
              </a:ext>
            </a:extLst>
          </p:cNvPr>
          <p:cNvSpPr>
            <a:spLocks noGrp="1"/>
          </p:cNvSpPr>
          <p:nvPr>
            <p:ph type="title"/>
          </p:nvPr>
        </p:nvSpPr>
        <p:spPr/>
        <p:txBody>
          <a:bodyPr/>
          <a:lstStyle/>
          <a:p>
            <a:endParaRPr lang="en-GB" dirty="0"/>
          </a:p>
        </p:txBody>
      </p:sp>
      <p:sp>
        <p:nvSpPr>
          <p:cNvPr id="15" name="TextBox 14">
            <a:extLst>
              <a:ext uri="{FF2B5EF4-FFF2-40B4-BE49-F238E27FC236}">
                <a16:creationId xmlns:a16="http://schemas.microsoft.com/office/drawing/2014/main" id="{4FD222AB-CFA1-46E7-ABE1-B10BA06262A4}"/>
              </a:ext>
            </a:extLst>
          </p:cNvPr>
          <p:cNvSpPr txBox="1"/>
          <p:nvPr/>
        </p:nvSpPr>
        <p:spPr>
          <a:xfrm>
            <a:off x="483341" y="1027906"/>
            <a:ext cx="3567973" cy="2308324"/>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This season we were back to full capacity at the stadium…</a:t>
            </a:r>
          </a:p>
        </p:txBody>
      </p:sp>
      <p:pic>
        <p:nvPicPr>
          <p:cNvPr id="4" name="Picture 3">
            <a:extLst>
              <a:ext uri="{FF2B5EF4-FFF2-40B4-BE49-F238E27FC236}">
                <a16:creationId xmlns:a16="http://schemas.microsoft.com/office/drawing/2014/main" id="{6DC57789-AEEB-4796-AAB6-F334D5ECF375}"/>
              </a:ext>
            </a:extLst>
          </p:cNvPr>
          <p:cNvPicPr>
            <a:picLocks noChangeAspect="1"/>
          </p:cNvPicPr>
          <p:nvPr/>
        </p:nvPicPr>
        <p:blipFill>
          <a:blip r:embed="rId2">
            <a:extLst>
              <a:ext uri="{28A0092B-C50C-407E-A947-70E740481C1C}">
                <a14:useLocalDpi xmlns:a14="http://schemas.microsoft.com/office/drawing/2010/main" val="0"/>
              </a:ext>
            </a:extLst>
          </a:blip>
          <a:srcRect t="8910" b="8910"/>
          <a:stretch/>
        </p:blipFill>
        <p:spPr>
          <a:xfrm>
            <a:off x="4219137" y="951826"/>
            <a:ext cx="7734567" cy="4768808"/>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DAFF9D40-243A-42E9-8856-E5B0F880943D}"/>
              </a:ext>
            </a:extLst>
          </p:cNvPr>
          <p:cNvSpPr txBox="1"/>
          <p:nvPr/>
        </p:nvSpPr>
        <p:spPr>
          <a:xfrm>
            <a:off x="651164" y="3768335"/>
            <a:ext cx="3567973" cy="1754326"/>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And we re-started our matchday meet-ups</a:t>
            </a:r>
          </a:p>
        </p:txBody>
      </p:sp>
    </p:spTree>
    <p:extLst>
      <p:ext uri="{BB962C8B-B14F-4D97-AF65-F5344CB8AC3E}">
        <p14:creationId xmlns:p14="http://schemas.microsoft.com/office/powerpoint/2010/main" val="501802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77D3C14-6F60-4F51-93D1-4E7854258CA7}"/>
              </a:ext>
            </a:extLst>
          </p:cNvPr>
          <p:cNvSpPr txBox="1"/>
          <p:nvPr/>
        </p:nvSpPr>
        <p:spPr>
          <a:xfrm>
            <a:off x="676335" y="831393"/>
            <a:ext cx="3567973" cy="1754326"/>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We’ve been visible at our stadia all season….</a:t>
            </a:r>
          </a:p>
        </p:txBody>
      </p:sp>
      <p:pic>
        <p:nvPicPr>
          <p:cNvPr id="3" name="Picture 2">
            <a:extLst>
              <a:ext uri="{FF2B5EF4-FFF2-40B4-BE49-F238E27FC236}">
                <a16:creationId xmlns:a16="http://schemas.microsoft.com/office/drawing/2014/main" id="{104D64CC-E840-434D-A718-FEEE627D28EB}"/>
              </a:ext>
            </a:extLst>
          </p:cNvPr>
          <p:cNvPicPr>
            <a:picLocks noChangeAspect="1"/>
          </p:cNvPicPr>
          <p:nvPr/>
        </p:nvPicPr>
        <p:blipFill>
          <a:blip r:embed="rId2">
            <a:extLst>
              <a:ext uri="{28A0092B-C50C-407E-A947-70E740481C1C}">
                <a14:useLocalDpi xmlns:a14="http://schemas.microsoft.com/office/drawing/2010/main" val="0"/>
              </a:ext>
            </a:extLst>
          </a:blip>
          <a:srcRect t="5229" b="5229"/>
          <a:stretch/>
        </p:blipFill>
        <p:spPr>
          <a:xfrm>
            <a:off x="4449674" y="336096"/>
            <a:ext cx="6571741" cy="2744921"/>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113CE69-24DD-49B3-B1F4-1BABBB9843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245159" y="3155858"/>
            <a:ext cx="3776256" cy="3369703"/>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DB49C593-8D93-4196-9F8F-8FFAE1B7BBCD}"/>
              </a:ext>
            </a:extLst>
          </p:cNvPr>
          <p:cNvPicPr>
            <a:picLocks noChangeAspect="1"/>
          </p:cNvPicPr>
          <p:nvPr/>
        </p:nvPicPr>
        <p:blipFill>
          <a:blip r:embed="rId4">
            <a:extLst>
              <a:ext uri="{28A0092B-C50C-407E-A947-70E740481C1C}">
                <a14:useLocalDpi xmlns:a14="http://schemas.microsoft.com/office/drawing/2010/main" val="0"/>
              </a:ext>
            </a:extLst>
          </a:blip>
          <a:srcRect t="2555" b="2555"/>
          <a:stretch/>
        </p:blipFill>
        <p:spPr>
          <a:xfrm>
            <a:off x="676335" y="3155858"/>
            <a:ext cx="6246671" cy="3366046"/>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FCEA6029-A5CA-498D-A65E-5EAE7B926C08}"/>
              </a:ext>
            </a:extLst>
          </p:cNvPr>
          <p:cNvPicPr>
            <a:picLocks noChangeAspect="1"/>
          </p:cNvPicPr>
          <p:nvPr/>
        </p:nvPicPr>
        <p:blipFill>
          <a:blip r:embed="rId5">
            <a:extLst>
              <a:ext uri="{28A0092B-C50C-407E-A947-70E740481C1C}">
                <a14:useLocalDpi xmlns:a14="http://schemas.microsoft.com/office/drawing/2010/main" val="0"/>
              </a:ext>
            </a:extLst>
          </a:blip>
          <a:srcRect t="11615" b="11615"/>
          <a:stretch/>
        </p:blipFill>
        <p:spPr>
          <a:xfrm>
            <a:off x="676335" y="359010"/>
            <a:ext cx="3567972" cy="27220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9040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childTnLst>
                          </p:cTn>
                        </p:par>
                        <p:par>
                          <p:cTn id="22" fill="hold">
                            <p:stCondLst>
                              <p:cond delay="4000"/>
                            </p:stCondLst>
                            <p:childTnLst>
                              <p:par>
                                <p:cTn id="23" presetID="1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CAF882-CF60-4CC6-86A2-BC8716B3E599}"/>
              </a:ext>
            </a:extLst>
          </p:cNvPr>
          <p:cNvSpPr txBox="1"/>
          <p:nvPr/>
        </p:nvSpPr>
        <p:spPr>
          <a:xfrm>
            <a:off x="507348" y="1007082"/>
            <a:ext cx="2585319" cy="1754326"/>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And we’ve been visible online too!</a:t>
            </a:r>
          </a:p>
        </p:txBody>
      </p:sp>
      <p:pic>
        <p:nvPicPr>
          <p:cNvPr id="2" name="Picture 1">
            <a:extLst>
              <a:ext uri="{FF2B5EF4-FFF2-40B4-BE49-F238E27FC236}">
                <a16:creationId xmlns:a16="http://schemas.microsoft.com/office/drawing/2014/main" id="{3873A552-E6A9-432A-B842-81298D967B4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2051" y="751936"/>
            <a:ext cx="2563470" cy="256347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5A6FC71E-A3D8-437F-AC5B-2F455D5E492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30369" y="692937"/>
            <a:ext cx="4364924" cy="2313429"/>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D55E0201-0E3C-4469-B278-4508FAE9374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230369" y="3556603"/>
            <a:ext cx="4364924" cy="2461653"/>
          </a:xfrm>
          <a:prstGeom prst="rect">
            <a:avLst/>
          </a:prstGeom>
        </p:spPr>
      </p:pic>
      <p:pic>
        <p:nvPicPr>
          <p:cNvPr id="7" name="Picture 6">
            <a:extLst>
              <a:ext uri="{FF2B5EF4-FFF2-40B4-BE49-F238E27FC236}">
                <a16:creationId xmlns:a16="http://schemas.microsoft.com/office/drawing/2014/main" id="{09A76EE0-2D50-4E27-90D8-80A90B908F9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17964" y="751936"/>
            <a:ext cx="3761811" cy="5325009"/>
          </a:xfrm>
          <a:prstGeom prst="rect">
            <a:avLst/>
          </a:prstGeom>
        </p:spPr>
      </p:pic>
      <p:pic>
        <p:nvPicPr>
          <p:cNvPr id="5" name="Picture 4">
            <a:extLst>
              <a:ext uri="{FF2B5EF4-FFF2-40B4-BE49-F238E27FC236}">
                <a16:creationId xmlns:a16="http://schemas.microsoft.com/office/drawing/2014/main" id="{8884DF59-31A3-44CE-9C04-B9E61BBFE012}"/>
              </a:ext>
            </a:extLst>
          </p:cNvPr>
          <p:cNvPicPr>
            <a:picLocks noChangeAspect="1"/>
          </p:cNvPicPr>
          <p:nvPr/>
        </p:nvPicPr>
        <p:blipFill>
          <a:blip r:embed="rId7">
            <a:extLst>
              <a:ext uri="{28A0092B-C50C-407E-A947-70E740481C1C}">
                <a14:useLocalDpi xmlns:a14="http://schemas.microsoft.com/office/drawing/2010/main" val="0"/>
              </a:ext>
            </a:extLst>
          </a:blip>
          <a:srcRect l="1463" r="1463"/>
          <a:stretch/>
        </p:blipFill>
        <p:spPr>
          <a:xfrm>
            <a:off x="403901" y="3454786"/>
            <a:ext cx="2563470" cy="2563470"/>
          </a:xfrm>
          <a:prstGeom prst="rect">
            <a:avLst/>
          </a:prstGeom>
        </p:spPr>
      </p:pic>
    </p:spTree>
    <p:extLst>
      <p:ext uri="{BB962C8B-B14F-4D97-AF65-F5344CB8AC3E}">
        <p14:creationId xmlns:p14="http://schemas.microsoft.com/office/powerpoint/2010/main" val="1289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childTnLst>
                                </p:cTn>
                              </p:par>
                            </p:childTnLst>
                          </p:cTn>
                        </p:par>
                        <p:par>
                          <p:cTn id="22" fill="hold">
                            <p:stCondLst>
                              <p:cond delay="40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childTnLst>
                                </p:cTn>
                              </p:par>
                            </p:childTnLst>
                          </p:cTn>
                        </p:par>
                        <p:par>
                          <p:cTn id="26" fill="hold">
                            <p:stCondLst>
                              <p:cond delay="5000"/>
                            </p:stCondLst>
                            <p:childTnLst>
                              <p:par>
                                <p:cTn id="27" presetID="10"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6701295" y="1148507"/>
            <a:ext cx="5277345" cy="4560985"/>
          </a:xfrm>
        </p:spPr>
        <p:txBody>
          <a:bodyPr anchor="ctr">
            <a:normAutofit/>
          </a:bodyPr>
          <a:lstStyle/>
          <a:p>
            <a:r>
              <a:rPr lang="en-GB" sz="8800" dirty="0">
                <a:solidFill>
                  <a:srgbClr val="0F204B"/>
                </a:solidFill>
                <a:latin typeface="Clearface Gothic BQ" panose="02000506060000020003" pitchFamily="2" charset="0"/>
              </a:rPr>
              <a:t>Campaigns</a:t>
            </a:r>
          </a:p>
        </p:txBody>
      </p:sp>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364278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ABC598-161A-42BD-9D9C-050FA22D50B3}"/>
              </a:ext>
            </a:extLst>
          </p:cNvPr>
          <p:cNvSpPr txBox="1"/>
          <p:nvPr/>
        </p:nvSpPr>
        <p:spPr>
          <a:xfrm>
            <a:off x="3072236" y="838938"/>
            <a:ext cx="6047528" cy="4524315"/>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Our community continues to face great challenges both at home and around the world. </a:t>
            </a:r>
          </a:p>
          <a:p>
            <a:pPr algn="ctr"/>
            <a:endParaRPr lang="en-GB" sz="3600" dirty="0">
              <a:solidFill>
                <a:srgbClr val="0F204B"/>
              </a:solidFill>
              <a:latin typeface="Clearface Gothic BQ" panose="02000506060000020003" pitchFamily="2" charset="0"/>
            </a:endParaRPr>
          </a:p>
          <a:p>
            <a:pPr algn="ctr"/>
            <a:r>
              <a:rPr lang="en-GB" sz="3600" dirty="0">
                <a:solidFill>
                  <a:srgbClr val="0F204B"/>
                </a:solidFill>
                <a:latin typeface="Clearface Gothic BQ" panose="02000506060000020003" pitchFamily="2" charset="0"/>
              </a:rPr>
              <a:t>We will always campaign for voices that need to be heard and stand up against all discrimination.</a:t>
            </a:r>
          </a:p>
        </p:txBody>
      </p:sp>
      <p:pic>
        <p:nvPicPr>
          <p:cNvPr id="19" name="Picture 18" descr="Text&#10;&#10;Description automatically generated">
            <a:extLst>
              <a:ext uri="{FF2B5EF4-FFF2-40B4-BE49-F238E27FC236}">
                <a16:creationId xmlns:a16="http://schemas.microsoft.com/office/drawing/2014/main" id="{C5911B94-C44D-CC7C-A98C-16A88C16C5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3632" y="824852"/>
            <a:ext cx="8749235" cy="447866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descr="Graphical user interface, website&#10;&#10;Description automatically generated">
            <a:extLst>
              <a:ext uri="{FF2B5EF4-FFF2-40B4-BE49-F238E27FC236}">
                <a16:creationId xmlns:a16="http://schemas.microsoft.com/office/drawing/2014/main" id="{25D15938-248A-5956-1050-E813A27FA1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152" y="206021"/>
            <a:ext cx="5129046" cy="2319597"/>
          </a:xfrm>
          <a:prstGeom prst="rect">
            <a:avLst/>
          </a:prstGeom>
          <a:ln>
            <a:noFill/>
          </a:ln>
          <a:effectLst>
            <a:outerShdw blurRad="292100" dist="139700" dir="2700000" algn="tl" rotWithShape="0">
              <a:srgbClr val="333333">
                <a:alpha val="65000"/>
              </a:srgbClr>
            </a:outerShdw>
          </a:effectLst>
        </p:spPr>
      </p:pic>
      <p:pic>
        <p:nvPicPr>
          <p:cNvPr id="8" name="Picture 7" descr="A group of people sitting on a stage&#10;&#10;Description automatically generated with medium confidence">
            <a:extLst>
              <a:ext uri="{FF2B5EF4-FFF2-40B4-BE49-F238E27FC236}">
                <a16:creationId xmlns:a16="http://schemas.microsoft.com/office/drawing/2014/main" id="{CA78F535-2D03-1F79-DC47-0940F7548B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152" y="2721547"/>
            <a:ext cx="5129046" cy="3848113"/>
          </a:xfrm>
          <a:prstGeom prst="rect">
            <a:avLst/>
          </a:prstGeom>
          <a:ln>
            <a:noFill/>
          </a:ln>
          <a:effectLst>
            <a:outerShdw blurRad="292100" dist="139700" dir="2700000" algn="tl" rotWithShape="0">
              <a:srgbClr val="333333">
                <a:alpha val="65000"/>
              </a:srgbClr>
            </a:outerShdw>
          </a:effectLst>
        </p:spPr>
      </p:pic>
      <p:pic>
        <p:nvPicPr>
          <p:cNvPr id="14" name="Picture 13" descr="Text&#10;&#10;Description automatically generated">
            <a:extLst>
              <a:ext uri="{FF2B5EF4-FFF2-40B4-BE49-F238E27FC236}">
                <a16:creationId xmlns:a16="http://schemas.microsoft.com/office/drawing/2014/main" id="{BF5792F7-FF06-7843-A4D9-A3E1F77B01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152" y="994512"/>
            <a:ext cx="5129046" cy="5086569"/>
          </a:xfrm>
          <a:prstGeom prst="rect">
            <a:avLst/>
          </a:prstGeom>
          <a:ln>
            <a:noFill/>
          </a:ln>
          <a:effectLst>
            <a:outerShdw blurRad="292100" dist="139700" dir="2700000" algn="tl" rotWithShape="0">
              <a:srgbClr val="333333">
                <a:alpha val="65000"/>
              </a:srgbClr>
            </a:outerShdw>
          </a:effectLst>
        </p:spPr>
      </p:pic>
      <p:pic>
        <p:nvPicPr>
          <p:cNvPr id="21" name="Picture 20" descr="A picture containing text, outdoor, tree, ground&#10;&#10;Description automatically generated">
            <a:extLst>
              <a:ext uri="{FF2B5EF4-FFF2-40B4-BE49-F238E27FC236}">
                <a16:creationId xmlns:a16="http://schemas.microsoft.com/office/drawing/2014/main" id="{297BC59C-050B-DEC2-E872-FCD5F459F1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5110" y="3526460"/>
            <a:ext cx="4822654" cy="3043200"/>
          </a:xfrm>
          <a:prstGeom prst="rect">
            <a:avLst/>
          </a:prstGeom>
          <a:ln>
            <a:noFill/>
          </a:ln>
          <a:effectLst>
            <a:outerShdw blurRad="292100" dist="139700" dir="2700000" algn="tl" rotWithShape="0">
              <a:srgbClr val="333333">
                <a:alpha val="65000"/>
              </a:srgbClr>
            </a:outerShdw>
          </a:effectLst>
        </p:spPr>
      </p:pic>
      <p:pic>
        <p:nvPicPr>
          <p:cNvPr id="23" name="Picture 22" descr="A picture containing text, stadium&#10;&#10;Description automatically generated">
            <a:extLst>
              <a:ext uri="{FF2B5EF4-FFF2-40B4-BE49-F238E27FC236}">
                <a16:creationId xmlns:a16="http://schemas.microsoft.com/office/drawing/2014/main" id="{C197B810-2A56-80BE-AD54-3DEEA50C01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8441" y="206021"/>
            <a:ext cx="4829323" cy="3185698"/>
          </a:xfrm>
          <a:prstGeom prst="rect">
            <a:avLst/>
          </a:prstGeom>
          <a:ln>
            <a:noFill/>
          </a:ln>
          <a:effectLst>
            <a:outerShdw blurRad="292100" dist="139700" dir="2700000" algn="tl" rotWithShape="0">
              <a:srgbClr val="333333">
                <a:alpha val="65000"/>
              </a:srgbClr>
            </a:outerShdw>
          </a:effectLst>
        </p:spPr>
      </p:pic>
      <p:pic>
        <p:nvPicPr>
          <p:cNvPr id="27" name="Picture 26" descr="Two men holding a sign&#10;&#10;Description automatically generated with medium confidence">
            <a:extLst>
              <a:ext uri="{FF2B5EF4-FFF2-40B4-BE49-F238E27FC236}">
                <a16:creationId xmlns:a16="http://schemas.microsoft.com/office/drawing/2014/main" id="{08E7E320-CE81-124A-52C8-6106EBD8CF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84719" y="994512"/>
            <a:ext cx="4896974" cy="5024550"/>
          </a:xfrm>
          <a:prstGeom prst="rect">
            <a:avLst/>
          </a:prstGeom>
        </p:spPr>
      </p:pic>
    </p:spTree>
    <p:extLst>
      <p:ext uri="{BB962C8B-B14F-4D97-AF65-F5344CB8AC3E}">
        <p14:creationId xmlns:p14="http://schemas.microsoft.com/office/powerpoint/2010/main" val="225734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80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2000"/>
                                        <p:tgtEl>
                                          <p:spTgt spid="19"/>
                                        </p:tgtEl>
                                      </p:cBhvr>
                                    </p:animEffect>
                                  </p:childTnLst>
                                </p:cTn>
                              </p:par>
                            </p:childTnLst>
                          </p:cTn>
                        </p:par>
                        <p:par>
                          <p:cTn id="14" fill="hold">
                            <p:stCondLst>
                              <p:cond delay="11000"/>
                            </p:stCondLst>
                            <p:childTnLst>
                              <p:par>
                                <p:cTn id="15" presetID="1" presetClass="exit" presetSubtype="0" fill="hold" grpId="1" nodeType="after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par>
                          <p:cTn id="17" fill="hold">
                            <p:stCondLst>
                              <p:cond delay="11000"/>
                            </p:stCondLst>
                            <p:childTnLst>
                              <p:par>
                                <p:cTn id="18" presetID="10" presetClass="exit" presetSubtype="0" fill="hold" nodeType="afterEffect">
                                  <p:stCondLst>
                                    <p:cond delay="3000"/>
                                  </p:stCondLst>
                                  <p:childTnLst>
                                    <p:animEffect transition="out" filter="fade">
                                      <p:cBhvr>
                                        <p:cTn id="19" dur="1000"/>
                                        <p:tgtEl>
                                          <p:spTgt spid="19"/>
                                        </p:tgtEl>
                                      </p:cBhvr>
                                    </p:animEffect>
                                    <p:set>
                                      <p:cBhvr>
                                        <p:cTn id="20" dur="1" fill="hold">
                                          <p:stCondLst>
                                            <p:cond delay="999"/>
                                          </p:stCondLst>
                                        </p:cTn>
                                        <p:tgtEl>
                                          <p:spTgt spid="19"/>
                                        </p:tgtEl>
                                        <p:attrNameLst>
                                          <p:attrName>style.visibility</p:attrName>
                                        </p:attrNameLst>
                                      </p:cBhvr>
                                      <p:to>
                                        <p:strVal val="hidden"/>
                                      </p:to>
                                    </p:set>
                                  </p:childTnLst>
                                </p:cTn>
                              </p:par>
                              <p:par>
                                <p:cTn id="21" presetID="10" presetClass="entr" presetSubtype="0" fill="hold" nodeType="withEffect">
                                  <p:stCondLst>
                                    <p:cond delay="30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childTnLst>
                          </p:cTn>
                        </p:par>
                        <p:par>
                          <p:cTn id="28" fill="hold">
                            <p:stCondLst>
                              <p:cond delay="16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childTnLst>
                                </p:cTn>
                              </p:par>
                            </p:childTnLst>
                          </p:cTn>
                        </p:par>
                        <p:par>
                          <p:cTn id="32" fill="hold">
                            <p:stCondLst>
                              <p:cond delay="17000"/>
                            </p:stCondLst>
                            <p:childTnLst>
                              <p:par>
                                <p:cTn id="33" presetID="10" presetClass="entr" presetSubtype="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childTnLst>
                                </p:cTn>
                              </p:par>
                            </p:childTnLst>
                          </p:cTn>
                        </p:par>
                        <p:par>
                          <p:cTn id="36" fill="hold">
                            <p:stCondLst>
                              <p:cond delay="18000"/>
                            </p:stCondLst>
                            <p:childTnLst>
                              <p:par>
                                <p:cTn id="37" presetID="10" presetClass="exit" presetSubtype="0" fill="hold" nodeType="afterEffect">
                                  <p:stCondLst>
                                    <p:cond delay="2000"/>
                                  </p:stCondLst>
                                  <p:childTnLst>
                                    <p:animEffect transition="out" filter="fade">
                                      <p:cBhvr>
                                        <p:cTn id="38" dur="500"/>
                                        <p:tgtEl>
                                          <p:spTgt spid="5"/>
                                        </p:tgtEl>
                                      </p:cBhvr>
                                    </p:animEffect>
                                    <p:set>
                                      <p:cBhvr>
                                        <p:cTn id="39" dur="1" fill="hold">
                                          <p:stCondLst>
                                            <p:cond delay="499"/>
                                          </p:stCondLst>
                                        </p:cTn>
                                        <p:tgtEl>
                                          <p:spTgt spid="5"/>
                                        </p:tgtEl>
                                        <p:attrNameLst>
                                          <p:attrName>style.visibility</p:attrName>
                                        </p:attrNameLst>
                                      </p:cBhvr>
                                      <p:to>
                                        <p:strVal val="hidden"/>
                                      </p:to>
                                    </p:set>
                                  </p:childTnLst>
                                </p:cTn>
                              </p:par>
                            </p:childTnLst>
                          </p:cTn>
                        </p:par>
                        <p:par>
                          <p:cTn id="40" fill="hold">
                            <p:stCondLst>
                              <p:cond delay="20500"/>
                            </p:stCondLst>
                            <p:childTnLst>
                              <p:par>
                                <p:cTn id="41" presetID="10" presetClass="exit" presetSubtype="0" fill="hold" nodeType="after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childTnLst>
                          </p:cTn>
                        </p:par>
                        <p:par>
                          <p:cTn id="44" fill="hold">
                            <p:stCondLst>
                              <p:cond delay="21000"/>
                            </p:stCondLst>
                            <p:childTnLst>
                              <p:par>
                                <p:cTn id="45" presetID="10" presetClass="exit" presetSubtype="0" fill="hold" nodeType="afterEffect">
                                  <p:stCondLst>
                                    <p:cond delay="0"/>
                                  </p:stCondLst>
                                  <p:childTnLst>
                                    <p:animEffect transition="out" filter="fade">
                                      <p:cBhvr>
                                        <p:cTn id="46" dur="500"/>
                                        <p:tgtEl>
                                          <p:spTgt spid="23"/>
                                        </p:tgtEl>
                                      </p:cBhvr>
                                    </p:animEffect>
                                    <p:set>
                                      <p:cBhvr>
                                        <p:cTn id="47" dur="1" fill="hold">
                                          <p:stCondLst>
                                            <p:cond delay="499"/>
                                          </p:stCondLst>
                                        </p:cTn>
                                        <p:tgtEl>
                                          <p:spTgt spid="23"/>
                                        </p:tgtEl>
                                        <p:attrNameLst>
                                          <p:attrName>style.visibility</p:attrName>
                                        </p:attrNameLst>
                                      </p:cBhvr>
                                      <p:to>
                                        <p:strVal val="hidden"/>
                                      </p:to>
                                    </p:set>
                                  </p:childTnLst>
                                </p:cTn>
                              </p:par>
                            </p:childTnLst>
                          </p:cTn>
                        </p:par>
                        <p:par>
                          <p:cTn id="48" fill="hold">
                            <p:stCondLst>
                              <p:cond delay="21500"/>
                            </p:stCondLst>
                            <p:childTnLst>
                              <p:par>
                                <p:cTn id="49" presetID="10" presetClass="exit" presetSubtype="0" fill="hold" nodeType="afterEffect">
                                  <p:stCondLst>
                                    <p:cond delay="0"/>
                                  </p:stCondLst>
                                  <p:childTnLst>
                                    <p:animEffect transition="out" filter="fade">
                                      <p:cBhvr>
                                        <p:cTn id="50" dur="500"/>
                                        <p:tgtEl>
                                          <p:spTgt spid="21"/>
                                        </p:tgtEl>
                                      </p:cBhvr>
                                    </p:animEffect>
                                    <p:set>
                                      <p:cBhvr>
                                        <p:cTn id="51" dur="1" fill="hold">
                                          <p:stCondLst>
                                            <p:cond delay="499"/>
                                          </p:stCondLst>
                                        </p:cTn>
                                        <p:tgtEl>
                                          <p:spTgt spid="21"/>
                                        </p:tgtEl>
                                        <p:attrNameLst>
                                          <p:attrName>style.visibility</p:attrName>
                                        </p:attrNameLst>
                                      </p:cBhvr>
                                      <p:to>
                                        <p:strVal val="hidden"/>
                                      </p:to>
                                    </p:set>
                                  </p:childTnLst>
                                </p:cTn>
                              </p:par>
                            </p:childTnLst>
                          </p:cTn>
                        </p:par>
                        <p:par>
                          <p:cTn id="52" fill="hold">
                            <p:stCondLst>
                              <p:cond delay="22000"/>
                            </p:stCondLst>
                            <p:childTnLst>
                              <p:par>
                                <p:cTn id="53" presetID="10"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par>
                          <p:cTn id="56" fill="hold">
                            <p:stCondLst>
                              <p:cond delay="2250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9833C5-1EB6-A949-A893-1F107C19F040}"/>
              </a:ext>
            </a:extLst>
          </p:cNvPr>
          <p:cNvSpPr>
            <a:spLocks noGrp="1"/>
          </p:cNvSpPr>
          <p:nvPr>
            <p:ph type="ctrTitle"/>
          </p:nvPr>
        </p:nvSpPr>
        <p:spPr/>
        <p:txBody>
          <a:bodyPr/>
          <a:lstStyle/>
          <a:p>
            <a:endParaRPr lang="en-US"/>
          </a:p>
        </p:txBody>
      </p:sp>
      <p:pic>
        <p:nvPicPr>
          <p:cNvPr id="6" name="Picture 5" descr="Text&#10;&#10;Description automatically generated">
            <a:extLst>
              <a:ext uri="{FF2B5EF4-FFF2-40B4-BE49-F238E27FC236}">
                <a16:creationId xmlns:a16="http://schemas.microsoft.com/office/drawing/2014/main" id="{2968EFDB-88E2-0727-0692-C67CD32D2F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 y="130629"/>
            <a:ext cx="10789920" cy="55232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978220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8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website&#10;&#10;Description automatically generated">
            <a:extLst>
              <a:ext uri="{FF2B5EF4-FFF2-40B4-BE49-F238E27FC236}">
                <a16:creationId xmlns:a16="http://schemas.microsoft.com/office/drawing/2014/main" id="{32AC2043-490B-AB07-7D15-B32B8DBEA2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630" y="38816"/>
            <a:ext cx="5220821" cy="2361102"/>
          </a:xfrm>
          <a:prstGeom prst="rect">
            <a:avLst/>
          </a:prstGeom>
          <a:ln>
            <a:noFill/>
          </a:ln>
          <a:effectLst>
            <a:outerShdw blurRad="292100" dist="139700" dir="2700000" algn="tl" rotWithShape="0">
              <a:srgbClr val="333333">
                <a:alpha val="65000"/>
              </a:srgbClr>
            </a:outerShdw>
          </a:effectLst>
        </p:spPr>
      </p:pic>
      <p:pic>
        <p:nvPicPr>
          <p:cNvPr id="8" name="Picture 7" descr="A group of people sitting on a stage&#10;&#10;Description automatically generated with medium confidence">
            <a:extLst>
              <a:ext uri="{FF2B5EF4-FFF2-40B4-BE49-F238E27FC236}">
                <a16:creationId xmlns:a16="http://schemas.microsoft.com/office/drawing/2014/main" id="{021F9816-BCEC-D973-5BC4-DA72B6DDE1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151" y="2721547"/>
            <a:ext cx="5220821" cy="3916968"/>
          </a:xfrm>
          <a:prstGeom prst="rect">
            <a:avLst/>
          </a:prstGeom>
          <a:ln>
            <a:noFill/>
          </a:ln>
          <a:effectLst>
            <a:outerShdw blurRad="292100" dist="139700" dir="2700000" algn="tl" rotWithShape="0">
              <a:srgbClr val="333333">
                <a:alpha val="65000"/>
              </a:srgbClr>
            </a:outerShdw>
          </a:effectLst>
        </p:spPr>
      </p:pic>
      <p:pic>
        <p:nvPicPr>
          <p:cNvPr id="9" name="Picture 8" descr="A picture containing text, outdoor, tree, ground&#10;&#10;Description automatically generated">
            <a:extLst>
              <a:ext uri="{FF2B5EF4-FFF2-40B4-BE49-F238E27FC236}">
                <a16:creationId xmlns:a16="http://schemas.microsoft.com/office/drawing/2014/main" id="{2976C560-BC77-3804-EBB8-1B70CA580B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8617" y="3394383"/>
            <a:ext cx="5392274" cy="3402643"/>
          </a:xfrm>
          <a:prstGeom prst="rect">
            <a:avLst/>
          </a:prstGeom>
          <a:ln>
            <a:noFill/>
          </a:ln>
          <a:effectLst>
            <a:outerShdw blurRad="292100" dist="139700" dir="2700000" algn="tl" rotWithShape="0">
              <a:srgbClr val="333333">
                <a:alpha val="65000"/>
              </a:srgbClr>
            </a:outerShdw>
          </a:effectLst>
        </p:spPr>
      </p:pic>
      <p:pic>
        <p:nvPicPr>
          <p:cNvPr id="10" name="Picture 9" descr="A picture containing text, stadium&#10;&#10;Description automatically generated">
            <a:extLst>
              <a:ext uri="{FF2B5EF4-FFF2-40B4-BE49-F238E27FC236}">
                <a16:creationId xmlns:a16="http://schemas.microsoft.com/office/drawing/2014/main" id="{4F09B390-2F7A-4314-1162-D925901882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1551" y="60974"/>
            <a:ext cx="4915735" cy="3242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7341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FE9A98-C091-82E7-7697-6C2DF78D9B5E}"/>
              </a:ext>
            </a:extLst>
          </p:cNvPr>
          <p:cNvPicPr>
            <a:picLocks noChangeAspect="1"/>
          </p:cNvPicPr>
          <p:nvPr/>
        </p:nvPicPr>
        <p:blipFill>
          <a:blip r:embed="rId3"/>
          <a:stretch>
            <a:fillRect/>
          </a:stretch>
        </p:blipFill>
        <p:spPr>
          <a:xfrm>
            <a:off x="262068" y="2001611"/>
            <a:ext cx="5054515" cy="4696720"/>
          </a:xfrm>
          <a:prstGeom prst="rect">
            <a:avLst/>
          </a:prstGeom>
        </p:spPr>
      </p:pic>
      <p:pic>
        <p:nvPicPr>
          <p:cNvPr id="6" name="Picture 5">
            <a:extLst>
              <a:ext uri="{FF2B5EF4-FFF2-40B4-BE49-F238E27FC236}">
                <a16:creationId xmlns:a16="http://schemas.microsoft.com/office/drawing/2014/main" id="{4E7F9CEC-A19A-57CA-2F28-8BA96C16A138}"/>
              </a:ext>
            </a:extLst>
          </p:cNvPr>
          <p:cNvPicPr>
            <a:picLocks noChangeAspect="1"/>
          </p:cNvPicPr>
          <p:nvPr/>
        </p:nvPicPr>
        <p:blipFill>
          <a:blip r:embed="rId4"/>
          <a:stretch>
            <a:fillRect/>
          </a:stretch>
        </p:blipFill>
        <p:spPr>
          <a:xfrm>
            <a:off x="5627433" y="0"/>
            <a:ext cx="6564567" cy="5812971"/>
          </a:xfrm>
          <a:prstGeom prst="rect">
            <a:avLst/>
          </a:prstGeom>
        </p:spPr>
      </p:pic>
      <p:sp>
        <p:nvSpPr>
          <p:cNvPr id="4" name="TextBox 3">
            <a:extLst>
              <a:ext uri="{FF2B5EF4-FFF2-40B4-BE49-F238E27FC236}">
                <a16:creationId xmlns:a16="http://schemas.microsoft.com/office/drawing/2014/main" id="{33ABC598-161A-42BD-9D9C-050FA22D50B3}"/>
              </a:ext>
            </a:extLst>
          </p:cNvPr>
          <p:cNvSpPr txBox="1"/>
          <p:nvPr/>
        </p:nvSpPr>
        <p:spPr>
          <a:xfrm>
            <a:off x="93905" y="329486"/>
            <a:ext cx="5533528" cy="2677656"/>
          </a:xfrm>
          <a:prstGeom prst="rect">
            <a:avLst/>
          </a:prstGeom>
          <a:noFill/>
        </p:spPr>
        <p:txBody>
          <a:bodyPr wrap="square" rtlCol="0">
            <a:spAutoFit/>
          </a:bodyPr>
          <a:lstStyle/>
          <a:p>
            <a:pPr algn="ctr"/>
            <a:r>
              <a:rPr lang="en-GB" sz="4800" b="1" dirty="0">
                <a:solidFill>
                  <a:srgbClr val="0F204B"/>
                </a:solidFill>
                <a:latin typeface="Clearface Gothic BQ" panose="02000506060000020003" pitchFamily="2" charset="0"/>
              </a:rPr>
              <a:t>We drove the work to change the law </a:t>
            </a:r>
          </a:p>
          <a:p>
            <a:pPr algn="ctr"/>
            <a:endParaRPr lang="en-GB" sz="7200" dirty="0">
              <a:solidFill>
                <a:srgbClr val="0F204B"/>
              </a:solidFill>
              <a:latin typeface="Clearface Gothic BQ" panose="02000506060000020003" pitchFamily="2" charset="0"/>
            </a:endParaRPr>
          </a:p>
        </p:txBody>
      </p:sp>
      <p:sp>
        <p:nvSpPr>
          <p:cNvPr id="5" name="TextBox 4">
            <a:extLst>
              <a:ext uri="{FF2B5EF4-FFF2-40B4-BE49-F238E27FC236}">
                <a16:creationId xmlns:a16="http://schemas.microsoft.com/office/drawing/2014/main" id="{4A4D9FF9-2848-1AD9-ACC3-D2820A998188}"/>
              </a:ext>
            </a:extLst>
          </p:cNvPr>
          <p:cNvSpPr txBox="1"/>
          <p:nvPr/>
        </p:nvSpPr>
        <p:spPr>
          <a:xfrm>
            <a:off x="481263" y="4620749"/>
            <a:ext cx="10881223" cy="3416320"/>
          </a:xfrm>
          <a:prstGeom prst="rect">
            <a:avLst/>
          </a:prstGeom>
          <a:noFill/>
        </p:spPr>
        <p:txBody>
          <a:bodyPr wrap="square" rtlCol="0">
            <a:spAutoFit/>
          </a:bodyPr>
          <a:lstStyle/>
          <a:p>
            <a:pPr algn="ctr"/>
            <a:r>
              <a:rPr lang="en-GB" sz="4800" b="1" dirty="0">
                <a:solidFill>
                  <a:srgbClr val="0F204B"/>
                </a:solidFill>
                <a:latin typeface="Clearface Gothic BQ" panose="02000506060000020003" pitchFamily="2" charset="0"/>
              </a:rPr>
              <a:t>We delivered training to stewards about this chant and others that also have no place in our game</a:t>
            </a:r>
          </a:p>
          <a:p>
            <a:pPr algn="ctr"/>
            <a:endParaRPr lang="en-GB" sz="7200" dirty="0">
              <a:solidFill>
                <a:srgbClr val="0F204B"/>
              </a:solidFill>
              <a:latin typeface="Clearface Gothic BQ" panose="02000506060000020003" pitchFamily="2" charset="0"/>
            </a:endParaRPr>
          </a:p>
        </p:txBody>
      </p:sp>
      <p:pic>
        <p:nvPicPr>
          <p:cNvPr id="1026" name="Picture 2">
            <a:extLst>
              <a:ext uri="{FF2B5EF4-FFF2-40B4-BE49-F238E27FC236}">
                <a16:creationId xmlns:a16="http://schemas.microsoft.com/office/drawing/2014/main" id="{D849C6AE-80C1-3829-396B-170CA072B1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8654" y="170160"/>
            <a:ext cx="5734691" cy="4301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2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500"/>
                            </p:stCondLst>
                            <p:childTnLst>
                              <p:par>
                                <p:cTn id="18" presetID="42" presetClass="entr" presetSubtype="0" fill="hold" grpId="0" nodeType="afterEffect">
                                  <p:stCondLst>
                                    <p:cond delay="40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6500"/>
                            </p:stCondLst>
                            <p:childTnLst>
                              <p:par>
                                <p:cTn id="24" presetID="10" presetClass="exit" presetSubtype="0" fill="hold" grpId="1" nodeType="after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par>
                          <p:cTn id="27" fill="hold">
                            <p:stCondLst>
                              <p:cond delay="7000"/>
                            </p:stCondLst>
                            <p:childTnLst>
                              <p:par>
                                <p:cTn id="28" presetID="10" presetClass="exit" presetSubtype="0" fill="hold" nodeType="afterEffect">
                                  <p:stCondLst>
                                    <p:cond delay="0"/>
                                  </p:stCondLst>
                                  <p:childTnLst>
                                    <p:animEffect transition="out" filter="fad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childTnLst>
                          </p:cTn>
                        </p:par>
                        <p:par>
                          <p:cTn id="31" fill="hold">
                            <p:stCondLst>
                              <p:cond delay="7500"/>
                            </p:stCondLst>
                            <p:childTnLst>
                              <p:par>
                                <p:cTn id="32" presetID="10" presetClass="exit" presetSubtype="0" fill="hold" nodeType="afterEffect">
                                  <p:stCondLst>
                                    <p:cond delay="0"/>
                                  </p:stCondLst>
                                  <p:childTnLst>
                                    <p:animEffect transition="out" filter="fade">
                                      <p:cBhvr>
                                        <p:cTn id="33" dur="500"/>
                                        <p:tgtEl>
                                          <p:spTgt spid="6"/>
                                        </p:tgtEl>
                                      </p:cBhvr>
                                    </p:animEffect>
                                    <p:set>
                                      <p:cBhvr>
                                        <p:cTn id="34" dur="1" fill="hold">
                                          <p:stCondLst>
                                            <p:cond delay="499"/>
                                          </p:stCondLst>
                                        </p:cTn>
                                        <p:tgtEl>
                                          <p:spTgt spid="6"/>
                                        </p:tgtEl>
                                        <p:attrNameLst>
                                          <p:attrName>style.visibility</p:attrName>
                                        </p:attrNameLst>
                                      </p:cBhvr>
                                      <p:to>
                                        <p:strVal val="hidden"/>
                                      </p:to>
                                    </p:set>
                                  </p:childTnLst>
                                </p:cTn>
                              </p:par>
                            </p:childTnLst>
                          </p:cTn>
                        </p:par>
                        <p:par>
                          <p:cTn id="35" fill="hold">
                            <p:stCondLst>
                              <p:cond delay="8000"/>
                            </p:stCondLst>
                            <p:childTnLst>
                              <p:par>
                                <p:cTn id="36" presetID="10" presetClass="entr" presetSubtype="0" fill="hold" nodeType="afterEffect">
                                  <p:stCondLst>
                                    <p:cond delay="0"/>
                                  </p:stCondLst>
                                  <p:childTnLst>
                                    <p:set>
                                      <p:cBhvr>
                                        <p:cTn id="37" dur="1" fill="hold">
                                          <p:stCondLst>
                                            <p:cond delay="0"/>
                                          </p:stCondLst>
                                        </p:cTn>
                                        <p:tgtEl>
                                          <p:spTgt spid="1026"/>
                                        </p:tgtEl>
                                        <p:attrNameLst>
                                          <p:attrName>style.visibility</p:attrName>
                                        </p:attrNameLst>
                                      </p:cBhvr>
                                      <p:to>
                                        <p:strVal val="visible"/>
                                      </p:to>
                                    </p:set>
                                    <p:animEffect transition="in" filter="fade">
                                      <p:cBhvr>
                                        <p:cTn id="3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7076049" y="1122362"/>
            <a:ext cx="5115951" cy="4560985"/>
          </a:xfrm>
        </p:spPr>
        <p:txBody>
          <a:bodyPr anchor="ctr">
            <a:normAutofit/>
          </a:bodyPr>
          <a:lstStyle/>
          <a:p>
            <a:r>
              <a:rPr lang="en-GB" sz="8800" dirty="0">
                <a:solidFill>
                  <a:srgbClr val="0F204B"/>
                </a:solidFill>
                <a:latin typeface="Clearface Gothic BQ" panose="02000506060000020003" pitchFamily="2" charset="0"/>
              </a:rPr>
              <a:t>Rainbow Laces 2021</a:t>
            </a:r>
          </a:p>
        </p:txBody>
      </p:sp>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234191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105D1B3-7A5F-4AC5-B554-38A9C89450E5}"/>
              </a:ext>
            </a:extLst>
          </p:cNvPr>
          <p:cNvSpPr/>
          <p:nvPr/>
        </p:nvSpPr>
        <p:spPr>
          <a:xfrm>
            <a:off x="555035" y="412794"/>
            <a:ext cx="2185954" cy="2862322"/>
          </a:xfrm>
          <a:prstGeom prst="rect">
            <a:avLst/>
          </a:prstGeom>
        </p:spPr>
        <p:txBody>
          <a:bodyPr wrap="square">
            <a:spAutoFit/>
          </a:bodyPr>
          <a:lstStyle/>
          <a:p>
            <a:pPr algn="ctr"/>
            <a:r>
              <a:rPr lang="en-GB" sz="3600" dirty="0">
                <a:solidFill>
                  <a:srgbClr val="0F204B"/>
                </a:solidFill>
                <a:latin typeface="Clearface Gothic BQ" panose="02000506060000020003" pitchFamily="2" charset="0"/>
              </a:rPr>
              <a:t>Eric </a:t>
            </a:r>
            <a:r>
              <a:rPr lang="en-GB" sz="3600" dirty="0" err="1">
                <a:solidFill>
                  <a:srgbClr val="0F204B"/>
                </a:solidFill>
                <a:latin typeface="Clearface Gothic BQ" panose="02000506060000020003" pitchFamily="2" charset="0"/>
              </a:rPr>
              <a:t>Dier</a:t>
            </a:r>
            <a:r>
              <a:rPr lang="en-GB" sz="3600" dirty="0">
                <a:solidFill>
                  <a:srgbClr val="0F204B"/>
                </a:solidFill>
                <a:latin typeface="Clearface Gothic BQ" panose="02000506060000020003" pitchFamily="2" charset="0"/>
              </a:rPr>
              <a:t> once again wore his rainbow laces…</a:t>
            </a:r>
            <a:endParaRPr lang="en-GB" sz="3600" dirty="0"/>
          </a:p>
        </p:txBody>
      </p:sp>
      <p:pic>
        <p:nvPicPr>
          <p:cNvPr id="2" name="Picture 1">
            <a:extLst>
              <a:ext uri="{FF2B5EF4-FFF2-40B4-BE49-F238E27FC236}">
                <a16:creationId xmlns:a16="http://schemas.microsoft.com/office/drawing/2014/main" id="{4864E542-AE32-4B40-8C4D-700E66054D6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33013" y="451574"/>
            <a:ext cx="2914569" cy="2823542"/>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6081E735-D0C8-4417-AA86-ADE1E2500CA7}"/>
              </a:ext>
            </a:extLst>
          </p:cNvPr>
          <p:cNvPicPr>
            <a:picLocks noChangeAspect="1"/>
          </p:cNvPicPr>
          <p:nvPr/>
        </p:nvPicPr>
        <p:blipFill>
          <a:blip r:embed="rId3">
            <a:extLst>
              <a:ext uri="{28A0092B-C50C-407E-A947-70E740481C1C}">
                <a14:useLocalDpi xmlns:a14="http://schemas.microsoft.com/office/drawing/2010/main" val="0"/>
              </a:ext>
            </a:extLst>
          </a:blip>
          <a:srcRect l="12320" r="12320"/>
          <a:stretch/>
        </p:blipFill>
        <p:spPr>
          <a:xfrm>
            <a:off x="6242012" y="451574"/>
            <a:ext cx="3208999" cy="2823542"/>
          </a:xfrm>
          <a:prstGeom prst="rect">
            <a:avLst/>
          </a:prstGeom>
          <a:ln>
            <a:noFill/>
          </a:ln>
          <a:effectLst>
            <a:outerShdw blurRad="292100" dist="139700" dir="2700000" algn="tl" rotWithShape="0">
              <a:srgbClr val="333333">
                <a:alpha val="65000"/>
              </a:srgbClr>
            </a:outerShdw>
          </a:effectLst>
        </p:spPr>
      </p:pic>
      <p:sp>
        <p:nvSpPr>
          <p:cNvPr id="16" name="Rectangle 15">
            <a:extLst>
              <a:ext uri="{FF2B5EF4-FFF2-40B4-BE49-F238E27FC236}">
                <a16:creationId xmlns:a16="http://schemas.microsoft.com/office/drawing/2014/main" id="{D9C82AA6-8694-44EE-BCD8-4A6342A98CA7}"/>
              </a:ext>
            </a:extLst>
          </p:cNvPr>
          <p:cNvSpPr/>
          <p:nvPr/>
        </p:nvSpPr>
        <p:spPr>
          <a:xfrm>
            <a:off x="9665098" y="451574"/>
            <a:ext cx="2610463" cy="3170099"/>
          </a:xfrm>
          <a:prstGeom prst="rect">
            <a:avLst/>
          </a:prstGeom>
        </p:spPr>
        <p:txBody>
          <a:bodyPr wrap="square">
            <a:spAutoFit/>
          </a:bodyPr>
          <a:lstStyle/>
          <a:p>
            <a:r>
              <a:rPr lang="en-GB" sz="4000" dirty="0">
                <a:solidFill>
                  <a:srgbClr val="0F204B"/>
                </a:solidFill>
                <a:latin typeface="Clearface Gothic BQ" panose="02000506060000020003" pitchFamily="2" charset="0"/>
              </a:rPr>
              <a:t>…Hugo Lloris wore the rainbow captains armband…</a:t>
            </a:r>
            <a:endParaRPr lang="en-GB" sz="4000" dirty="0"/>
          </a:p>
        </p:txBody>
      </p:sp>
      <p:pic>
        <p:nvPicPr>
          <p:cNvPr id="4" name="Picture 3">
            <a:extLst>
              <a:ext uri="{FF2B5EF4-FFF2-40B4-BE49-F238E27FC236}">
                <a16:creationId xmlns:a16="http://schemas.microsoft.com/office/drawing/2014/main" id="{D76878C5-DBB3-4E82-B051-CAFEDFD64AE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69270" y="3476563"/>
            <a:ext cx="2453458" cy="3276421"/>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0DA00149-A238-49C7-ACCD-CC0E3BB07803}"/>
              </a:ext>
            </a:extLst>
          </p:cNvPr>
          <p:cNvSpPr/>
          <p:nvPr/>
        </p:nvSpPr>
        <p:spPr>
          <a:xfrm>
            <a:off x="1870157" y="3491624"/>
            <a:ext cx="2914570" cy="3170099"/>
          </a:xfrm>
          <a:prstGeom prst="rect">
            <a:avLst/>
          </a:prstGeom>
        </p:spPr>
        <p:txBody>
          <a:bodyPr wrap="square">
            <a:spAutoFit/>
          </a:bodyPr>
          <a:lstStyle/>
          <a:p>
            <a:r>
              <a:rPr lang="en-GB" sz="4000" dirty="0">
                <a:solidFill>
                  <a:srgbClr val="0F204B"/>
                </a:solidFill>
                <a:latin typeface="Clearface Gothic BQ" panose="02000506060000020003" pitchFamily="2" charset="0"/>
              </a:rPr>
              <a:t>…and he even signed his Shirt &amp; Armband for us!</a:t>
            </a:r>
            <a:endParaRPr lang="en-GB" sz="4000" dirty="0"/>
          </a:p>
        </p:txBody>
      </p:sp>
      <p:sp>
        <p:nvSpPr>
          <p:cNvPr id="23" name="Rectangle 22">
            <a:extLst>
              <a:ext uri="{FF2B5EF4-FFF2-40B4-BE49-F238E27FC236}">
                <a16:creationId xmlns:a16="http://schemas.microsoft.com/office/drawing/2014/main" id="{88D07475-CFB9-47ED-91B4-B2DBE9C0ABF3}"/>
              </a:ext>
            </a:extLst>
          </p:cNvPr>
          <p:cNvSpPr/>
          <p:nvPr/>
        </p:nvSpPr>
        <p:spPr>
          <a:xfrm>
            <a:off x="7611379" y="4107178"/>
            <a:ext cx="3019609" cy="2554545"/>
          </a:xfrm>
          <a:prstGeom prst="rect">
            <a:avLst/>
          </a:prstGeom>
        </p:spPr>
        <p:txBody>
          <a:bodyPr wrap="square">
            <a:spAutoFit/>
          </a:bodyPr>
          <a:lstStyle/>
          <a:p>
            <a:r>
              <a:rPr lang="en-GB" sz="4000" dirty="0">
                <a:solidFill>
                  <a:srgbClr val="0F204B"/>
                </a:solidFill>
                <a:latin typeface="Clearface Gothic BQ" panose="02000506060000020003" pitchFamily="2" charset="0"/>
              </a:rPr>
              <a:t>(But you’ll find out more about that later)</a:t>
            </a:r>
            <a:endParaRPr lang="en-GB" sz="4000" dirty="0"/>
          </a:p>
        </p:txBody>
      </p:sp>
    </p:spTree>
    <p:extLst>
      <p:ext uri="{BB962C8B-B14F-4D97-AF65-F5344CB8AC3E}">
        <p14:creationId xmlns:p14="http://schemas.microsoft.com/office/powerpoint/2010/main" val="284943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500"/>
                            </p:stCondLst>
                            <p:childTnLst>
                              <p:par>
                                <p:cTn id="13" presetID="10" presetClass="entr" presetSubtype="0" fill="hold" grpId="0" nodeType="after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childTnLst>
                                </p:cTn>
                              </p:par>
                            </p:childTnLst>
                          </p:cTn>
                        </p:par>
                        <p:par>
                          <p:cTn id="16" fill="hold">
                            <p:stCondLst>
                              <p:cond delay="4000"/>
                            </p:stCondLst>
                            <p:childTnLst>
                              <p:par>
                                <p:cTn id="17" presetID="10" presetClass="entr" presetSubtype="0" fill="hold" nodeType="afterEffect">
                                  <p:stCondLst>
                                    <p:cond delay="5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childTnLst>
                                </p:cTn>
                              </p:par>
                            </p:childTnLst>
                          </p:cTn>
                        </p:par>
                        <p:par>
                          <p:cTn id="20" fill="hold">
                            <p:stCondLst>
                              <p:cond delay="5500"/>
                            </p:stCondLst>
                            <p:childTnLst>
                              <p:par>
                                <p:cTn id="21" presetID="10" presetClass="entr" presetSubtype="0" fill="hold" grpId="0" nodeType="after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childTnLst>
                                </p:cTn>
                              </p:par>
                            </p:childTnLst>
                          </p:cTn>
                        </p:par>
                        <p:par>
                          <p:cTn id="24" fill="hold">
                            <p:stCondLst>
                              <p:cond delay="7000"/>
                            </p:stCondLst>
                            <p:childTnLst>
                              <p:par>
                                <p:cTn id="25" presetID="10" presetClass="entr" presetSubtype="0" fill="hold" nodeType="afterEffect">
                                  <p:stCondLst>
                                    <p:cond delay="5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childTnLst>
                                </p:cTn>
                              </p:par>
                            </p:childTnLst>
                          </p:cTn>
                        </p:par>
                        <p:par>
                          <p:cTn id="28" fill="hold">
                            <p:stCondLst>
                              <p:cond delay="8500"/>
                            </p:stCondLst>
                            <p:childTnLst>
                              <p:par>
                                <p:cTn id="29" presetID="10" presetClass="entr" presetSubtype="0" fill="hold" grpId="0" nodeType="after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6" grpId="0"/>
      <p:bldP spid="18"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105D1B3-7A5F-4AC5-B554-38A9C89450E5}"/>
              </a:ext>
            </a:extLst>
          </p:cNvPr>
          <p:cNvSpPr/>
          <p:nvPr/>
        </p:nvSpPr>
        <p:spPr>
          <a:xfrm>
            <a:off x="740126" y="612844"/>
            <a:ext cx="5382150" cy="5632311"/>
          </a:xfrm>
          <a:prstGeom prst="rect">
            <a:avLst/>
          </a:prstGeom>
        </p:spPr>
        <p:txBody>
          <a:bodyPr wrap="square">
            <a:spAutoFit/>
          </a:bodyPr>
          <a:lstStyle/>
          <a:p>
            <a:pPr algn="ctr"/>
            <a:r>
              <a:rPr lang="en-GB" sz="4000" dirty="0">
                <a:solidFill>
                  <a:srgbClr val="0F204B"/>
                </a:solidFill>
                <a:latin typeface="Clearface Gothic BQ" panose="02000506060000020003" pitchFamily="2" charset="0"/>
              </a:rPr>
              <a:t>As part of our Rainbow Laces activity, we gave each of the players a pair of laces plus a ‘postcard’ from the Proud Lilywhites outlining why Rainbow Laces is important and how they can be great allies.</a:t>
            </a:r>
            <a:endParaRPr lang="en-GB" sz="4000" dirty="0"/>
          </a:p>
        </p:txBody>
      </p:sp>
      <p:pic>
        <p:nvPicPr>
          <p:cNvPr id="6" name="Picture 5">
            <a:extLst>
              <a:ext uri="{FF2B5EF4-FFF2-40B4-BE49-F238E27FC236}">
                <a16:creationId xmlns:a16="http://schemas.microsoft.com/office/drawing/2014/main" id="{12D978B2-DC51-7213-A58A-FCB8C4C447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04525" y="681063"/>
            <a:ext cx="4224234" cy="52802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2588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105D1B3-7A5F-4AC5-B554-38A9C89450E5}"/>
              </a:ext>
            </a:extLst>
          </p:cNvPr>
          <p:cNvSpPr/>
          <p:nvPr/>
        </p:nvSpPr>
        <p:spPr>
          <a:xfrm>
            <a:off x="5377098" y="242579"/>
            <a:ext cx="6237035" cy="2554545"/>
          </a:xfrm>
          <a:prstGeom prst="rect">
            <a:avLst/>
          </a:prstGeom>
        </p:spPr>
        <p:txBody>
          <a:bodyPr wrap="square">
            <a:spAutoFit/>
          </a:bodyPr>
          <a:lstStyle/>
          <a:p>
            <a:pPr algn="ctr"/>
            <a:r>
              <a:rPr lang="en-GB" sz="3200" dirty="0">
                <a:solidFill>
                  <a:srgbClr val="0F204B"/>
                </a:solidFill>
                <a:latin typeface="Clearface Gothic BQ" panose="02000506060000020003" pitchFamily="2" charset="0"/>
              </a:rPr>
              <a:t>Our co-chairs Chris &amp; Lee joined Ben Haines at half time to talk about the impact of </a:t>
            </a:r>
            <a:r>
              <a:rPr lang="en-GB" sz="3200" dirty="0" err="1">
                <a:solidFill>
                  <a:srgbClr val="0F204B"/>
                </a:solidFill>
                <a:latin typeface="Clearface Gothic BQ" panose="02000506060000020003" pitchFamily="2" charset="0"/>
              </a:rPr>
              <a:t>LGBTQ+phobia</a:t>
            </a:r>
            <a:r>
              <a:rPr lang="en-GB" sz="3200" dirty="0">
                <a:solidFill>
                  <a:srgbClr val="0F204B"/>
                </a:solidFill>
                <a:latin typeface="Clearface Gothic BQ" panose="02000506060000020003" pitchFamily="2" charset="0"/>
              </a:rPr>
              <a:t> in football, and discuss the important role the Proud Lilywhites have at Spurs</a:t>
            </a:r>
            <a:endParaRPr lang="en-GB" sz="3200" dirty="0"/>
          </a:p>
        </p:txBody>
      </p:sp>
      <p:pic>
        <p:nvPicPr>
          <p:cNvPr id="6" name="Picture 5">
            <a:extLst>
              <a:ext uri="{FF2B5EF4-FFF2-40B4-BE49-F238E27FC236}">
                <a16:creationId xmlns:a16="http://schemas.microsoft.com/office/drawing/2014/main" id="{12D978B2-DC51-7213-A58A-FCB8C4C4472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1778" y="221319"/>
            <a:ext cx="2096260" cy="2795013"/>
          </a:xfrm>
          <a:prstGeom prst="rect">
            <a:avLst/>
          </a:prstGeom>
          <a:ln>
            <a:noFill/>
          </a:ln>
          <a:effectLst>
            <a:outerShdw blurRad="292100" dist="139700" dir="2700000" algn="tl" rotWithShape="0">
              <a:srgbClr val="333333">
                <a:alpha val="65000"/>
              </a:srgbClr>
            </a:outerShdw>
          </a:effectLst>
        </p:spPr>
      </p:pic>
      <p:pic>
        <p:nvPicPr>
          <p:cNvPr id="3" name="Picture 2" descr="A group of people on a field&#10;&#10;Description automatically generated with medium confidence">
            <a:extLst>
              <a:ext uri="{FF2B5EF4-FFF2-40B4-BE49-F238E27FC236}">
                <a16:creationId xmlns:a16="http://schemas.microsoft.com/office/drawing/2014/main" id="{13975B49-ED4C-F355-CF62-BF18F75260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778" y="3186421"/>
            <a:ext cx="4572000" cy="3429000"/>
          </a:xfrm>
          <a:prstGeom prst="rect">
            <a:avLst/>
          </a:prstGeom>
          <a:ln>
            <a:noFill/>
          </a:ln>
          <a:effectLst>
            <a:outerShdw blurRad="292100" dist="139700" dir="2700000" algn="tl" rotWithShape="0">
              <a:srgbClr val="333333">
                <a:alpha val="65000"/>
              </a:srgbClr>
            </a:outerShdw>
          </a:effectLst>
        </p:spPr>
      </p:pic>
      <p:pic>
        <p:nvPicPr>
          <p:cNvPr id="5" name="Picture 4" descr="A group of people on a stage&#10;&#10;Description automatically generated with medium confidence">
            <a:extLst>
              <a:ext uri="{FF2B5EF4-FFF2-40B4-BE49-F238E27FC236}">
                <a16:creationId xmlns:a16="http://schemas.microsoft.com/office/drawing/2014/main" id="{B41CF2AC-B81B-2FD1-DA26-887651CBF6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2084" y="221319"/>
            <a:ext cx="2241694" cy="280211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779D692A-95B2-DDED-AADF-6E5B529205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3393" y="2983652"/>
            <a:ext cx="5524447" cy="36317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7662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nodeType="afterEffect">
                                  <p:stCondLst>
                                    <p:cond delay="3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4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50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5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105D1B3-7A5F-4AC5-B554-38A9C89450E5}"/>
              </a:ext>
            </a:extLst>
          </p:cNvPr>
          <p:cNvSpPr/>
          <p:nvPr/>
        </p:nvSpPr>
        <p:spPr>
          <a:xfrm>
            <a:off x="5377098" y="242579"/>
            <a:ext cx="6237035" cy="2554545"/>
          </a:xfrm>
          <a:prstGeom prst="rect">
            <a:avLst/>
          </a:prstGeom>
        </p:spPr>
        <p:txBody>
          <a:bodyPr wrap="square">
            <a:spAutoFit/>
          </a:bodyPr>
          <a:lstStyle/>
          <a:p>
            <a:pPr algn="ctr"/>
            <a:r>
              <a:rPr lang="en-GB" sz="3200" dirty="0">
                <a:solidFill>
                  <a:srgbClr val="0F204B"/>
                </a:solidFill>
                <a:latin typeface="Clearface Gothic BQ" panose="02000506060000020003" pitchFamily="2" charset="0"/>
              </a:rPr>
              <a:t>And the club fully embraced this Rainbow Laces campaign by once again illuminating the Tottenham </a:t>
            </a:r>
            <a:r>
              <a:rPr lang="en-GB" sz="3200" dirty="0" err="1">
                <a:solidFill>
                  <a:srgbClr val="0F204B"/>
                </a:solidFill>
                <a:latin typeface="Clearface Gothic BQ" panose="02000506060000020003" pitchFamily="2" charset="0"/>
              </a:rPr>
              <a:t>Hostspur</a:t>
            </a:r>
            <a:r>
              <a:rPr lang="en-GB" sz="3200" dirty="0">
                <a:solidFill>
                  <a:srgbClr val="0F204B"/>
                </a:solidFill>
                <a:latin typeface="Clearface Gothic BQ" panose="02000506060000020003" pitchFamily="2" charset="0"/>
              </a:rPr>
              <a:t> Stadium into the now iconic ‘Rainbow Stadium’</a:t>
            </a:r>
            <a:endParaRPr lang="en-GB" sz="3200" dirty="0"/>
          </a:p>
        </p:txBody>
      </p:sp>
      <p:pic>
        <p:nvPicPr>
          <p:cNvPr id="9" name="Picture 8" descr="A picture containing text, indoor&#10;&#10;Description automatically generated">
            <a:extLst>
              <a:ext uri="{FF2B5EF4-FFF2-40B4-BE49-F238E27FC236}">
                <a16:creationId xmlns:a16="http://schemas.microsoft.com/office/drawing/2014/main" id="{5DAF5F79-28CF-39A3-DC82-2B55A8BC76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6752"/>
            <a:ext cx="3527297" cy="2650372"/>
          </a:xfrm>
          <a:prstGeom prst="rect">
            <a:avLst/>
          </a:prstGeom>
          <a:ln>
            <a:noFill/>
          </a:ln>
          <a:effectLst>
            <a:outerShdw blurRad="292100" dist="139700" dir="2700000" algn="tl" rotWithShape="0">
              <a:srgbClr val="333333">
                <a:alpha val="65000"/>
              </a:srgbClr>
            </a:outerShdw>
          </a:effectLst>
        </p:spPr>
      </p:pic>
      <p:pic>
        <p:nvPicPr>
          <p:cNvPr id="11" name="Picture 10" descr="Diagram&#10;&#10;Description automatically generated">
            <a:extLst>
              <a:ext uri="{FF2B5EF4-FFF2-40B4-BE49-F238E27FC236}">
                <a16:creationId xmlns:a16="http://schemas.microsoft.com/office/drawing/2014/main" id="{67B45876-C06D-A3FF-AAF6-6E155EBA26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2112" y="146752"/>
            <a:ext cx="5288897" cy="6578066"/>
          </a:xfrm>
          <a:prstGeom prst="rect">
            <a:avLst/>
          </a:prstGeom>
          <a:ln>
            <a:noFill/>
          </a:ln>
          <a:effectLst>
            <a:outerShdw blurRad="292100" dist="139700" dir="2700000" algn="tl" rotWithShape="0">
              <a:srgbClr val="333333">
                <a:alpha val="65000"/>
              </a:srgbClr>
            </a:outerShdw>
          </a:effectLst>
        </p:spPr>
      </p:pic>
      <p:pic>
        <p:nvPicPr>
          <p:cNvPr id="13" name="Picture 12" descr="A picture containing outdoor, road, street, city&#10;&#10;Description automatically generated">
            <a:extLst>
              <a:ext uri="{FF2B5EF4-FFF2-40B4-BE49-F238E27FC236}">
                <a16:creationId xmlns:a16="http://schemas.microsoft.com/office/drawing/2014/main" id="{F0DDBA5E-C7A0-FAAC-D318-403778E1D0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25824" y="161242"/>
            <a:ext cx="2908673" cy="3880124"/>
          </a:xfrm>
          <a:prstGeom prst="rect">
            <a:avLst/>
          </a:prstGeom>
          <a:ln>
            <a:noFill/>
          </a:ln>
          <a:effectLst>
            <a:outerShdw blurRad="292100" dist="139700" dir="2700000" algn="tl" rotWithShape="0">
              <a:srgbClr val="333333">
                <a:alpha val="65000"/>
              </a:srgbClr>
            </a:outerShdw>
          </a:effectLst>
        </p:spPr>
      </p:pic>
      <p:pic>
        <p:nvPicPr>
          <p:cNvPr id="15" name="Picture 14" descr="A picture containing stadium&#10;&#10;Description automatically generated">
            <a:extLst>
              <a:ext uri="{FF2B5EF4-FFF2-40B4-BE49-F238E27FC236}">
                <a16:creationId xmlns:a16="http://schemas.microsoft.com/office/drawing/2014/main" id="{7B18F503-5BA6-7566-6EF9-F5504FF2E9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25824" y="4146331"/>
            <a:ext cx="2898052" cy="2550427"/>
          </a:xfrm>
          <a:prstGeom prst="rect">
            <a:avLst/>
          </a:prstGeom>
          <a:ln>
            <a:noFill/>
          </a:ln>
          <a:effectLst>
            <a:outerShdw blurRad="292100" dist="139700" dir="2700000" algn="tl" rotWithShape="0">
              <a:srgbClr val="333333">
                <a:alpha val="65000"/>
              </a:srgbClr>
            </a:outerShdw>
          </a:effectLst>
        </p:spPr>
      </p:pic>
      <p:pic>
        <p:nvPicPr>
          <p:cNvPr id="17" name="Picture 16" descr="A picture containing sky, outdoor, sunset, river&#10;&#10;Description automatically generated">
            <a:extLst>
              <a:ext uri="{FF2B5EF4-FFF2-40B4-BE49-F238E27FC236}">
                <a16:creationId xmlns:a16="http://schemas.microsoft.com/office/drawing/2014/main" id="{6192223F-A2BF-82B8-F131-82E53B2F9340}"/>
              </a:ext>
            </a:extLst>
          </p:cNvPr>
          <p:cNvPicPr>
            <a:picLocks noChangeAspect="1"/>
          </p:cNvPicPr>
          <p:nvPr/>
        </p:nvPicPr>
        <p:blipFill rotWithShape="1">
          <a:blip r:embed="rId7">
            <a:extLst>
              <a:ext uri="{28A0092B-C50C-407E-A947-70E740481C1C}">
                <a14:useLocalDpi xmlns:a14="http://schemas.microsoft.com/office/drawing/2010/main" val="0"/>
              </a:ext>
            </a:extLst>
          </a:blip>
          <a:srcRect t="13572"/>
          <a:stretch/>
        </p:blipFill>
        <p:spPr>
          <a:xfrm>
            <a:off x="0" y="2914111"/>
            <a:ext cx="3527297" cy="3810707"/>
          </a:xfrm>
          <a:prstGeom prst="rect">
            <a:avLst/>
          </a:prstGeom>
          <a:ln>
            <a:noFill/>
          </a:ln>
          <a:effectLst>
            <a:outerShdw blurRad="292100" dist="139700" dir="2700000" algn="tl" rotWithShape="0">
              <a:srgbClr val="333333">
                <a:alpha val="65000"/>
              </a:srgbClr>
            </a:outerShdw>
          </a:effectLst>
        </p:spPr>
      </p:pic>
      <p:pic>
        <p:nvPicPr>
          <p:cNvPr id="4" name="Picture 3" descr="A picture containing scene, colorful, laser&#10;&#10;Description automatically generated">
            <a:extLst>
              <a:ext uri="{FF2B5EF4-FFF2-40B4-BE49-F238E27FC236}">
                <a16:creationId xmlns:a16="http://schemas.microsoft.com/office/drawing/2014/main" id="{9A5C60EC-211E-8D34-5016-234960844A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9765"/>
            <a:ext cx="12192000" cy="6798469"/>
          </a:xfrm>
          <a:prstGeom prst="rect">
            <a:avLst/>
          </a:prstGeom>
        </p:spPr>
      </p:pic>
    </p:spTree>
    <p:extLst>
      <p:ext uri="{BB962C8B-B14F-4D97-AF65-F5344CB8AC3E}">
        <p14:creationId xmlns:p14="http://schemas.microsoft.com/office/powerpoint/2010/main" val="70878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nodeType="afterEffect">
                                  <p:stCondLst>
                                    <p:cond delay="3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par>
                          <p:cTn id="20" fill="hold">
                            <p:stCondLst>
                              <p:cond delay="7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childTnLst>
                                </p:cTn>
                              </p:par>
                            </p:childTnLst>
                          </p:cTn>
                        </p:par>
                        <p:par>
                          <p:cTn id="24" fill="hold">
                            <p:stCondLst>
                              <p:cond delay="80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childTnLst>
                                </p:cTn>
                              </p:par>
                            </p:childTnLst>
                          </p:cTn>
                        </p:par>
                        <p:par>
                          <p:cTn id="28" fill="hold">
                            <p:stCondLst>
                              <p:cond delay="9000"/>
                            </p:stCondLst>
                            <p:childTnLst>
                              <p:par>
                                <p:cTn id="29" presetID="10" presetClass="entr" presetSubtype="0" fill="hold" nodeType="afterEffect">
                                  <p:stCondLst>
                                    <p:cond delay="30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7076049" y="1122362"/>
            <a:ext cx="5115951" cy="4560985"/>
          </a:xfrm>
        </p:spPr>
        <p:txBody>
          <a:bodyPr anchor="ctr">
            <a:normAutofit/>
          </a:bodyPr>
          <a:lstStyle/>
          <a:p>
            <a:r>
              <a:rPr lang="en-GB" sz="7200" dirty="0">
                <a:solidFill>
                  <a:srgbClr val="0F204B"/>
                </a:solidFill>
                <a:latin typeface="Clearface Gothic BQ" panose="02000506060000020003" pitchFamily="2" charset="0"/>
              </a:rPr>
              <a:t>Football v Homophobia</a:t>
            </a:r>
          </a:p>
        </p:txBody>
      </p:sp>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284105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1F0221-8692-43F2-A701-4EF1D86AA853}"/>
              </a:ext>
            </a:extLst>
          </p:cNvPr>
          <p:cNvPicPr>
            <a:picLocks noChangeAspect="1"/>
          </p:cNvPicPr>
          <p:nvPr/>
        </p:nvPicPr>
        <p:blipFill>
          <a:blip r:embed="rId3">
            <a:extLst>
              <a:ext uri="{28A0092B-C50C-407E-A947-70E740481C1C}">
                <a14:useLocalDpi xmlns:a14="http://schemas.microsoft.com/office/drawing/2010/main" val="0"/>
              </a:ext>
            </a:extLst>
          </a:blip>
          <a:srcRect t="12500" b="12500"/>
          <a:stretch/>
        </p:blipFill>
        <p:spPr>
          <a:xfrm>
            <a:off x="975139" y="1649312"/>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3" name="Picture 2">
            <a:extLst>
              <a:ext uri="{FF2B5EF4-FFF2-40B4-BE49-F238E27FC236}">
                <a16:creationId xmlns:a16="http://schemas.microsoft.com/office/drawing/2014/main" id="{901807F4-D72C-4189-9850-0304A7F0FD79}"/>
              </a:ext>
            </a:extLst>
          </p:cNvPr>
          <p:cNvPicPr>
            <a:picLocks noChangeAspect="1"/>
          </p:cNvPicPr>
          <p:nvPr/>
        </p:nvPicPr>
        <p:blipFill>
          <a:blip r:embed="rId4">
            <a:extLst>
              <a:ext uri="{28A0092B-C50C-407E-A947-70E740481C1C}">
                <a14:useLocalDpi xmlns:a14="http://schemas.microsoft.com/office/drawing/2010/main" val="0"/>
              </a:ext>
            </a:extLst>
          </a:blip>
          <a:srcRect l="12500" r="12500"/>
          <a:stretch/>
        </p:blipFill>
        <p:spPr>
          <a:xfrm>
            <a:off x="3585647" y="1649312"/>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1" name="Picture 10">
            <a:extLst>
              <a:ext uri="{FF2B5EF4-FFF2-40B4-BE49-F238E27FC236}">
                <a16:creationId xmlns:a16="http://schemas.microsoft.com/office/drawing/2014/main" id="{BBF94E1B-E637-42EA-B959-8E6D0A22AE39}"/>
              </a:ext>
            </a:extLst>
          </p:cNvPr>
          <p:cNvPicPr>
            <a:picLocks noChangeAspect="1"/>
          </p:cNvPicPr>
          <p:nvPr/>
        </p:nvPicPr>
        <p:blipFill>
          <a:blip r:embed="rId5">
            <a:extLst>
              <a:ext uri="{28A0092B-C50C-407E-A947-70E740481C1C}">
                <a14:useLocalDpi xmlns:a14="http://schemas.microsoft.com/office/drawing/2010/main" val="0"/>
              </a:ext>
            </a:extLst>
          </a:blip>
          <a:srcRect t="12500" b="12500"/>
          <a:stretch/>
        </p:blipFill>
        <p:spPr>
          <a:xfrm>
            <a:off x="6196155" y="1649312"/>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9" name="Picture 8">
            <a:extLst>
              <a:ext uri="{FF2B5EF4-FFF2-40B4-BE49-F238E27FC236}">
                <a16:creationId xmlns:a16="http://schemas.microsoft.com/office/drawing/2014/main" id="{8318D614-D162-4E67-A529-53179ED9A0F4}"/>
              </a:ext>
            </a:extLst>
          </p:cNvPr>
          <p:cNvPicPr>
            <a:picLocks noChangeAspect="1"/>
          </p:cNvPicPr>
          <p:nvPr/>
        </p:nvPicPr>
        <p:blipFill>
          <a:blip r:embed="rId6">
            <a:extLst>
              <a:ext uri="{28A0092B-C50C-407E-A947-70E740481C1C}">
                <a14:useLocalDpi xmlns:a14="http://schemas.microsoft.com/office/drawing/2010/main" val="0"/>
              </a:ext>
            </a:extLst>
          </a:blip>
          <a:srcRect t="12500" b="12500"/>
          <a:stretch/>
        </p:blipFill>
        <p:spPr>
          <a:xfrm>
            <a:off x="8806663" y="1649312"/>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17" name="TextBox 16">
            <a:extLst>
              <a:ext uri="{FF2B5EF4-FFF2-40B4-BE49-F238E27FC236}">
                <a16:creationId xmlns:a16="http://schemas.microsoft.com/office/drawing/2014/main" id="{B30FE39F-DD06-4058-97F1-4B85F427BC9C}"/>
              </a:ext>
            </a:extLst>
          </p:cNvPr>
          <p:cNvSpPr txBox="1"/>
          <p:nvPr/>
        </p:nvSpPr>
        <p:spPr>
          <a:xfrm>
            <a:off x="1147106" y="436235"/>
            <a:ext cx="9897788" cy="646331"/>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Our club supporting the </a:t>
            </a:r>
            <a:r>
              <a:rPr lang="en-GB" sz="3600" dirty="0" err="1">
                <a:solidFill>
                  <a:srgbClr val="0F204B"/>
                </a:solidFill>
                <a:latin typeface="Clearface Gothic BQ" panose="02000506060000020003" pitchFamily="2" charset="0"/>
              </a:rPr>
              <a:t>FvH</a:t>
            </a:r>
            <a:r>
              <a:rPr lang="en-GB" sz="3600" dirty="0">
                <a:solidFill>
                  <a:srgbClr val="0F204B"/>
                </a:solidFill>
                <a:latin typeface="Clearface Gothic BQ" panose="02000506060000020003" pitchFamily="2" charset="0"/>
              </a:rPr>
              <a:t> campaign</a:t>
            </a:r>
          </a:p>
        </p:txBody>
      </p:sp>
      <p:sp>
        <p:nvSpPr>
          <p:cNvPr id="19" name="TextBox 18">
            <a:extLst>
              <a:ext uri="{FF2B5EF4-FFF2-40B4-BE49-F238E27FC236}">
                <a16:creationId xmlns:a16="http://schemas.microsoft.com/office/drawing/2014/main" id="{3A2C7DF7-ED20-423E-AE42-66DBDB94A7EB}"/>
              </a:ext>
            </a:extLst>
          </p:cNvPr>
          <p:cNvSpPr txBox="1"/>
          <p:nvPr/>
        </p:nvSpPr>
        <p:spPr>
          <a:xfrm>
            <a:off x="1046951" y="4626256"/>
            <a:ext cx="9897788" cy="1754326"/>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The club displayed the </a:t>
            </a:r>
            <a:r>
              <a:rPr lang="en-GB" sz="3600" dirty="0" err="1">
                <a:solidFill>
                  <a:srgbClr val="0F204B"/>
                </a:solidFill>
                <a:latin typeface="Clearface Gothic BQ" panose="02000506060000020003" pitchFamily="2" charset="0"/>
              </a:rPr>
              <a:t>FvH</a:t>
            </a:r>
            <a:r>
              <a:rPr lang="en-GB" sz="3600" dirty="0">
                <a:solidFill>
                  <a:srgbClr val="0F204B"/>
                </a:solidFill>
                <a:latin typeface="Clearface Gothic BQ" panose="02000506060000020003" pitchFamily="2" charset="0"/>
              </a:rPr>
              <a:t> logo around the stadium, and partnered with us to create a piece for the match day programme</a:t>
            </a:r>
          </a:p>
        </p:txBody>
      </p:sp>
    </p:spTree>
    <p:extLst>
      <p:ext uri="{BB962C8B-B14F-4D97-AF65-F5344CB8AC3E}">
        <p14:creationId xmlns:p14="http://schemas.microsoft.com/office/powerpoint/2010/main" val="189856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4500"/>
                            </p:stCondLst>
                            <p:childTnLst>
                              <p:par>
                                <p:cTn id="27" presetID="4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5500"/>
                            </p:stCondLst>
                            <p:childTnLst>
                              <p:par>
                                <p:cTn id="33" presetID="42" presetClass="entr" presetSubtype="0" fill="hold" grpId="0" nodeType="afterEffect">
                                  <p:stCondLst>
                                    <p:cond delay="100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6714309" y="1148507"/>
            <a:ext cx="5477691" cy="4560985"/>
          </a:xfrm>
        </p:spPr>
        <p:txBody>
          <a:bodyPr anchor="ctr">
            <a:normAutofit fontScale="90000"/>
          </a:bodyPr>
          <a:lstStyle/>
          <a:p>
            <a:r>
              <a:rPr lang="en-GB" sz="8800" dirty="0">
                <a:solidFill>
                  <a:srgbClr val="0F204B"/>
                </a:solidFill>
                <a:latin typeface="Clearface Gothic BQ" panose="02000506060000020003" pitchFamily="2" charset="0"/>
              </a:rPr>
              <a:t>Black History Month 2022</a:t>
            </a:r>
          </a:p>
        </p:txBody>
      </p:sp>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317904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a:extLst>
              <a:ext uri="{FF2B5EF4-FFF2-40B4-BE49-F238E27FC236}">
                <a16:creationId xmlns:a16="http://schemas.microsoft.com/office/drawing/2014/main" id="{6C227474-4A6E-494F-8B16-0555AA0D870B}"/>
              </a:ext>
            </a:extLst>
          </p:cNvPr>
          <p:cNvSpPr txBox="1"/>
          <p:nvPr/>
        </p:nvSpPr>
        <p:spPr>
          <a:xfrm>
            <a:off x="4263895" y="2172348"/>
            <a:ext cx="3546601" cy="2554545"/>
          </a:xfrm>
          <a:prstGeom prst="rect">
            <a:avLst/>
          </a:prstGeom>
          <a:noFill/>
        </p:spPr>
        <p:txBody>
          <a:bodyPr wrap="square" rtlCol="0">
            <a:spAutoFit/>
          </a:bodyPr>
          <a:lstStyle/>
          <a:p>
            <a:pPr algn="ctr"/>
            <a:r>
              <a:rPr lang="en-GB" sz="3200" dirty="0">
                <a:solidFill>
                  <a:srgbClr val="0F204B"/>
                </a:solidFill>
                <a:latin typeface="Clearface Gothic BQ" panose="02000506060000020003" pitchFamily="2" charset="0"/>
              </a:rPr>
              <a:t>During Black History Month, we celebrated a number of our black players, past and present</a:t>
            </a:r>
          </a:p>
        </p:txBody>
      </p:sp>
      <p:pic>
        <p:nvPicPr>
          <p:cNvPr id="3" name="Picture 2">
            <a:extLst>
              <a:ext uri="{FF2B5EF4-FFF2-40B4-BE49-F238E27FC236}">
                <a16:creationId xmlns:a16="http://schemas.microsoft.com/office/drawing/2014/main" id="{00728928-411D-4921-B5FD-A60561A5652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52502" y="4528818"/>
            <a:ext cx="3428999" cy="1933031"/>
          </a:xfrm>
          <a:prstGeom prst="rect">
            <a:avLst/>
          </a:prstGeom>
          <a:ln>
            <a:noFill/>
          </a:ln>
          <a:effectLst>
            <a:softEdge rad="112500"/>
          </a:effectLst>
        </p:spPr>
      </p:pic>
      <p:pic>
        <p:nvPicPr>
          <p:cNvPr id="6" name="Picture 5">
            <a:extLst>
              <a:ext uri="{FF2B5EF4-FFF2-40B4-BE49-F238E27FC236}">
                <a16:creationId xmlns:a16="http://schemas.microsoft.com/office/drawing/2014/main" id="{259B9BB2-4F5C-4146-99F0-6DDC9D7FF62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81500" y="102452"/>
            <a:ext cx="3428999" cy="1933031"/>
          </a:xfrm>
          <a:prstGeom prst="rect">
            <a:avLst/>
          </a:prstGeom>
          <a:ln>
            <a:noFill/>
          </a:ln>
          <a:effectLst>
            <a:softEdge rad="112500"/>
          </a:effectLst>
        </p:spPr>
      </p:pic>
      <p:pic>
        <p:nvPicPr>
          <p:cNvPr id="10" name="Picture 9">
            <a:extLst>
              <a:ext uri="{FF2B5EF4-FFF2-40B4-BE49-F238E27FC236}">
                <a16:creationId xmlns:a16="http://schemas.microsoft.com/office/drawing/2014/main" id="{80E442B2-7BF6-4469-9C26-89062FED4EA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52502" y="2595788"/>
            <a:ext cx="3429000" cy="1933032"/>
          </a:xfrm>
          <a:prstGeom prst="rect">
            <a:avLst/>
          </a:prstGeom>
          <a:ln>
            <a:noFill/>
          </a:ln>
          <a:effectLst>
            <a:softEdge rad="112500"/>
          </a:effectLst>
        </p:spPr>
      </p:pic>
      <p:pic>
        <p:nvPicPr>
          <p:cNvPr id="12" name="Picture 11">
            <a:extLst>
              <a:ext uri="{FF2B5EF4-FFF2-40B4-BE49-F238E27FC236}">
                <a16:creationId xmlns:a16="http://schemas.microsoft.com/office/drawing/2014/main" id="{0DC06159-8E19-4D79-98C7-A388D9D626F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52502" y="662756"/>
            <a:ext cx="3429000" cy="1933032"/>
          </a:xfrm>
          <a:prstGeom prst="rect">
            <a:avLst/>
          </a:prstGeom>
          <a:ln>
            <a:noFill/>
          </a:ln>
          <a:effectLst>
            <a:softEdge rad="112500"/>
          </a:effectLst>
        </p:spPr>
      </p:pic>
      <p:pic>
        <p:nvPicPr>
          <p:cNvPr id="8" name="Picture 7">
            <a:extLst>
              <a:ext uri="{FF2B5EF4-FFF2-40B4-BE49-F238E27FC236}">
                <a16:creationId xmlns:a16="http://schemas.microsoft.com/office/drawing/2014/main" id="{BE4B4501-D2A8-BE3E-CA12-079E9B720CE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10496" y="662756"/>
            <a:ext cx="3428998" cy="1933031"/>
          </a:xfrm>
          <a:prstGeom prst="rect">
            <a:avLst/>
          </a:prstGeom>
          <a:ln>
            <a:noFill/>
          </a:ln>
          <a:effectLst>
            <a:softEdge rad="112500"/>
          </a:effectLst>
        </p:spPr>
      </p:pic>
      <p:pic>
        <p:nvPicPr>
          <p:cNvPr id="9" name="Picture 8">
            <a:extLst>
              <a:ext uri="{FF2B5EF4-FFF2-40B4-BE49-F238E27FC236}">
                <a16:creationId xmlns:a16="http://schemas.microsoft.com/office/drawing/2014/main" id="{DAA271C4-72F3-BB37-9B77-9AC26CFA4AF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381500" y="4924969"/>
            <a:ext cx="3428998" cy="1933031"/>
          </a:xfrm>
          <a:prstGeom prst="rect">
            <a:avLst/>
          </a:prstGeom>
          <a:ln>
            <a:noFill/>
          </a:ln>
          <a:effectLst>
            <a:softEdge rad="112500"/>
          </a:effectLst>
        </p:spPr>
      </p:pic>
      <p:pic>
        <p:nvPicPr>
          <p:cNvPr id="4" name="Picture 3" descr="Graphical user interface, application, website&#10;&#10;Description automatically generated">
            <a:extLst>
              <a:ext uri="{FF2B5EF4-FFF2-40B4-BE49-F238E27FC236}">
                <a16:creationId xmlns:a16="http://schemas.microsoft.com/office/drawing/2014/main" id="{0F6EC1FF-3AC5-DDAE-BC56-656FD42388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10496" y="2595787"/>
            <a:ext cx="3428998" cy="1933031"/>
          </a:xfrm>
          <a:prstGeom prst="rect">
            <a:avLst/>
          </a:prstGeom>
          <a:ln>
            <a:noFill/>
          </a:ln>
          <a:effectLst>
            <a:softEdge rad="112500"/>
          </a:effectLst>
        </p:spPr>
      </p:pic>
      <p:pic>
        <p:nvPicPr>
          <p:cNvPr id="7" name="Picture 6" descr="A person in a sports uniform&#10;&#10;Description automatically generated with medium confidence">
            <a:extLst>
              <a:ext uri="{FF2B5EF4-FFF2-40B4-BE49-F238E27FC236}">
                <a16:creationId xmlns:a16="http://schemas.microsoft.com/office/drawing/2014/main" id="{3CEBE8EF-5AD0-052A-7DD0-C4CBD20C5E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10496" y="4528819"/>
            <a:ext cx="3428998" cy="1933031"/>
          </a:xfrm>
          <a:prstGeom prst="rect">
            <a:avLst/>
          </a:prstGeom>
          <a:ln>
            <a:noFill/>
          </a:ln>
          <a:effectLst>
            <a:softEdge rad="112500"/>
          </a:effectLst>
        </p:spPr>
      </p:pic>
    </p:spTree>
    <p:extLst>
      <p:ext uri="{BB962C8B-B14F-4D97-AF65-F5344CB8AC3E}">
        <p14:creationId xmlns:p14="http://schemas.microsoft.com/office/powerpoint/2010/main" val="154457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childTnLst>
                                </p:cTn>
                              </p:par>
                            </p:childTnLst>
                          </p:cTn>
                        </p:par>
                        <p:par>
                          <p:cTn id="8" fill="hold">
                            <p:stCondLst>
                              <p:cond delay="1000"/>
                            </p:stCondLst>
                            <p:childTnLst>
                              <p:par>
                                <p:cTn id="9" presetID="42" presetClass="entr" presetSubtype="0" fill="hold" nodeType="after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42"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par>
                          <p:cTn id="32" fill="hold">
                            <p:stCondLst>
                              <p:cond delay="6000"/>
                            </p:stCondLst>
                            <p:childTnLst>
                              <p:par>
                                <p:cTn id="33" presetID="42"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42" presetClass="entr" presetSubtype="0"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anim calcmode="lin" valueType="num">
                                      <p:cBhvr>
                                        <p:cTn id="48" dur="1000" fill="hold"/>
                                        <p:tgtEl>
                                          <p:spTgt spid="4"/>
                                        </p:tgtEl>
                                        <p:attrNameLst>
                                          <p:attrName>ppt_x</p:attrName>
                                        </p:attrNameLst>
                                      </p:cBhvr>
                                      <p:tavLst>
                                        <p:tav tm="0">
                                          <p:val>
                                            <p:strVal val="#ppt_x"/>
                                          </p:val>
                                        </p:tav>
                                        <p:tav tm="100000">
                                          <p:val>
                                            <p:strVal val="#ppt_x"/>
                                          </p:val>
                                        </p:tav>
                                      </p:tavLst>
                                    </p:anim>
                                    <p:anim calcmode="lin" valueType="num">
                                      <p:cBhvr>
                                        <p:cTn id="49" dur="1000" fill="hold"/>
                                        <p:tgtEl>
                                          <p:spTgt spid="4"/>
                                        </p:tgtEl>
                                        <p:attrNameLst>
                                          <p:attrName>ppt_y</p:attrName>
                                        </p:attrNameLst>
                                      </p:cBhvr>
                                      <p:tavLst>
                                        <p:tav tm="0">
                                          <p:val>
                                            <p:strVal val="#ppt_y+.1"/>
                                          </p:val>
                                        </p:tav>
                                        <p:tav tm="100000">
                                          <p:val>
                                            <p:strVal val="#ppt_y"/>
                                          </p:val>
                                        </p:tav>
                                      </p:tavLst>
                                    </p:anim>
                                  </p:childTnLst>
                                </p:cTn>
                              </p:par>
                            </p:childTnLst>
                          </p:cTn>
                        </p:par>
                        <p:par>
                          <p:cTn id="50" fill="hold">
                            <p:stCondLst>
                              <p:cond delay="9000"/>
                            </p:stCondLst>
                            <p:childTnLst>
                              <p:par>
                                <p:cTn id="51" presetID="42" presetClass="entr" presetSubtype="0"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6336632" y="1122362"/>
            <a:ext cx="5855369" cy="4560985"/>
          </a:xfrm>
        </p:spPr>
        <p:txBody>
          <a:bodyPr anchor="ctr">
            <a:normAutofit/>
          </a:bodyPr>
          <a:lstStyle/>
          <a:p>
            <a:r>
              <a:rPr lang="en-GB" sz="8800" dirty="0">
                <a:solidFill>
                  <a:srgbClr val="0F204B"/>
                </a:solidFill>
                <a:latin typeface="Clearface Gothic BQ" panose="02000506060000020003" pitchFamily="2" charset="0"/>
              </a:rPr>
              <a:t>The wider community</a:t>
            </a:r>
          </a:p>
        </p:txBody>
      </p:sp>
    </p:spTree>
    <p:extLst>
      <p:ext uri="{BB962C8B-B14F-4D97-AF65-F5344CB8AC3E}">
        <p14:creationId xmlns:p14="http://schemas.microsoft.com/office/powerpoint/2010/main" val="258018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DD5F10-83DC-E739-3E9C-FB4D9A7D54E4}"/>
              </a:ext>
            </a:extLst>
          </p:cNvPr>
          <p:cNvPicPr>
            <a:picLocks noChangeAspect="1"/>
          </p:cNvPicPr>
          <p:nvPr/>
        </p:nvPicPr>
        <p:blipFill rotWithShape="1">
          <a:blip r:embed="rId3"/>
          <a:srcRect l="39253" t="19439" r="44247" b="17306"/>
          <a:stretch/>
        </p:blipFill>
        <p:spPr>
          <a:xfrm>
            <a:off x="9012870" y="346532"/>
            <a:ext cx="2860393" cy="6164935"/>
          </a:xfrm>
          <a:prstGeom prst="rect">
            <a:avLst/>
          </a:prstGeom>
        </p:spPr>
      </p:pic>
      <p:pic>
        <p:nvPicPr>
          <p:cNvPr id="3" name="Picture 2" descr="A picture containing whiteboard&#10;&#10;Description automatically generated">
            <a:extLst>
              <a:ext uri="{FF2B5EF4-FFF2-40B4-BE49-F238E27FC236}">
                <a16:creationId xmlns:a16="http://schemas.microsoft.com/office/drawing/2014/main" id="{7E5034B0-7919-BB16-DF08-F17EC672F96E}"/>
              </a:ext>
            </a:extLst>
          </p:cNvPr>
          <p:cNvPicPr>
            <a:picLocks noChangeAspect="1"/>
          </p:cNvPicPr>
          <p:nvPr/>
        </p:nvPicPr>
        <p:blipFill rotWithShape="1">
          <a:blip r:embed="rId4">
            <a:extLst>
              <a:ext uri="{28A0092B-C50C-407E-A947-70E740481C1C}">
                <a14:useLocalDpi xmlns:a14="http://schemas.microsoft.com/office/drawing/2010/main" val="0"/>
              </a:ext>
            </a:extLst>
          </a:blip>
          <a:srcRect t="6805"/>
          <a:stretch/>
        </p:blipFill>
        <p:spPr>
          <a:xfrm>
            <a:off x="0" y="3560068"/>
            <a:ext cx="7010400" cy="3297932"/>
          </a:xfrm>
          <a:prstGeom prst="rect">
            <a:avLst/>
          </a:prstGeom>
        </p:spPr>
      </p:pic>
      <p:sp>
        <p:nvSpPr>
          <p:cNvPr id="14" name="TextBox 13">
            <a:extLst>
              <a:ext uri="{FF2B5EF4-FFF2-40B4-BE49-F238E27FC236}">
                <a16:creationId xmlns:a16="http://schemas.microsoft.com/office/drawing/2014/main" id="{23D13009-637E-41FB-BF37-BB0AFFF25A78}"/>
              </a:ext>
            </a:extLst>
          </p:cNvPr>
          <p:cNvSpPr txBox="1"/>
          <p:nvPr/>
        </p:nvSpPr>
        <p:spPr>
          <a:xfrm>
            <a:off x="3268057" y="143748"/>
            <a:ext cx="5655890" cy="3416320"/>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We also launched our Proud Champions initiative, to partner with Official Supporters Groups to promote inclusivity across the whole Spurs network</a:t>
            </a:r>
          </a:p>
        </p:txBody>
      </p:sp>
      <p:pic>
        <p:nvPicPr>
          <p:cNvPr id="11" name="Picture 10" descr="Logo, company name&#10;&#10;Description automatically generated">
            <a:extLst>
              <a:ext uri="{FF2B5EF4-FFF2-40B4-BE49-F238E27FC236}">
                <a16:creationId xmlns:a16="http://schemas.microsoft.com/office/drawing/2014/main" id="{22DE304A-BAD0-F11C-7D1A-14C51B4521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5496" y="3648418"/>
            <a:ext cx="4421008" cy="3121232"/>
          </a:xfrm>
          <a:prstGeom prst="rect">
            <a:avLst/>
          </a:prstGeom>
        </p:spPr>
      </p:pic>
      <p:sp>
        <p:nvSpPr>
          <p:cNvPr id="12" name="TextBox 11">
            <a:extLst>
              <a:ext uri="{FF2B5EF4-FFF2-40B4-BE49-F238E27FC236}">
                <a16:creationId xmlns:a16="http://schemas.microsoft.com/office/drawing/2014/main" id="{B8E73E65-A28B-430A-AD9D-5F300E25FCC0}"/>
              </a:ext>
            </a:extLst>
          </p:cNvPr>
          <p:cNvSpPr txBox="1"/>
          <p:nvPr/>
        </p:nvSpPr>
        <p:spPr>
          <a:xfrm>
            <a:off x="-104879" y="147551"/>
            <a:ext cx="3372935" cy="3416320"/>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We raised well over £2000 for charity this year through raffling some amazing items!</a:t>
            </a:r>
          </a:p>
        </p:txBody>
      </p:sp>
      <p:sp>
        <p:nvSpPr>
          <p:cNvPr id="16" name="TextBox 15">
            <a:extLst>
              <a:ext uri="{FF2B5EF4-FFF2-40B4-BE49-F238E27FC236}">
                <a16:creationId xmlns:a16="http://schemas.microsoft.com/office/drawing/2014/main" id="{13F0FB64-D224-4CD2-87F5-0C23C41E7395}"/>
              </a:ext>
            </a:extLst>
          </p:cNvPr>
          <p:cNvSpPr txBox="1"/>
          <p:nvPr/>
        </p:nvSpPr>
        <p:spPr>
          <a:xfrm>
            <a:off x="8786205" y="129711"/>
            <a:ext cx="3372935" cy="2862322"/>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And we even met Judge </a:t>
            </a:r>
            <a:r>
              <a:rPr lang="en-GB" sz="3600" dirty="0" err="1">
                <a:solidFill>
                  <a:srgbClr val="0F204B"/>
                </a:solidFill>
                <a:latin typeface="Clearface Gothic BQ" panose="02000506060000020003" pitchFamily="2" charset="0"/>
              </a:rPr>
              <a:t>Rinder</a:t>
            </a:r>
            <a:r>
              <a:rPr lang="en-GB" sz="3600" dirty="0">
                <a:solidFill>
                  <a:srgbClr val="0F204B"/>
                </a:solidFill>
                <a:latin typeface="Clearface Gothic BQ" panose="02000506060000020003" pitchFamily="2" charset="0"/>
              </a:rPr>
              <a:t> and welcomed him to the Proud Lilywhites family </a:t>
            </a:r>
          </a:p>
        </p:txBody>
      </p:sp>
      <p:grpSp>
        <p:nvGrpSpPr>
          <p:cNvPr id="9" name="Group 8">
            <a:extLst>
              <a:ext uri="{FF2B5EF4-FFF2-40B4-BE49-F238E27FC236}">
                <a16:creationId xmlns:a16="http://schemas.microsoft.com/office/drawing/2014/main" id="{9C67C66B-76D8-9B78-F025-DD44FB14B84D}"/>
              </a:ext>
            </a:extLst>
          </p:cNvPr>
          <p:cNvGrpSpPr/>
          <p:nvPr/>
        </p:nvGrpSpPr>
        <p:grpSpPr>
          <a:xfrm>
            <a:off x="6720034" y="3546568"/>
            <a:ext cx="5439106" cy="3311432"/>
            <a:chOff x="6720034" y="3414963"/>
            <a:chExt cx="5439106" cy="3443037"/>
          </a:xfrm>
        </p:grpSpPr>
        <p:pic>
          <p:nvPicPr>
            <p:cNvPr id="7" name="Picture 6">
              <a:extLst>
                <a:ext uri="{FF2B5EF4-FFF2-40B4-BE49-F238E27FC236}">
                  <a16:creationId xmlns:a16="http://schemas.microsoft.com/office/drawing/2014/main" id="{147E6258-1088-B712-7FBB-019D1B1EAF17}"/>
                </a:ext>
              </a:extLst>
            </p:cNvPr>
            <p:cNvPicPr>
              <a:picLocks noChangeAspect="1"/>
            </p:cNvPicPr>
            <p:nvPr/>
          </p:nvPicPr>
          <p:blipFill rotWithShape="1">
            <a:blip r:embed="rId6"/>
            <a:srcRect l="17875" t="29546" r="24625" b="12871"/>
            <a:stretch/>
          </p:blipFill>
          <p:spPr>
            <a:xfrm>
              <a:off x="6720034" y="3414963"/>
              <a:ext cx="5439106" cy="3443037"/>
            </a:xfrm>
            <a:prstGeom prst="rect">
              <a:avLst/>
            </a:prstGeom>
          </p:spPr>
        </p:pic>
        <p:pic>
          <p:nvPicPr>
            <p:cNvPr id="8" name="Picture 7">
              <a:extLst>
                <a:ext uri="{FF2B5EF4-FFF2-40B4-BE49-F238E27FC236}">
                  <a16:creationId xmlns:a16="http://schemas.microsoft.com/office/drawing/2014/main" id="{9284C1DA-A4ED-FFC9-61CF-43290F66F018}"/>
                </a:ext>
              </a:extLst>
            </p:cNvPr>
            <p:cNvPicPr>
              <a:picLocks noChangeAspect="1"/>
            </p:cNvPicPr>
            <p:nvPr/>
          </p:nvPicPr>
          <p:blipFill>
            <a:blip r:embed="rId7"/>
            <a:stretch>
              <a:fillRect/>
            </a:stretch>
          </p:blipFill>
          <p:spPr>
            <a:xfrm>
              <a:off x="9103568" y="3799321"/>
              <a:ext cx="749437" cy="871438"/>
            </a:xfrm>
            <a:prstGeom prst="rect">
              <a:avLst/>
            </a:prstGeom>
          </p:spPr>
        </p:pic>
      </p:grpSp>
      <p:pic>
        <p:nvPicPr>
          <p:cNvPr id="15" name="Picture 14" descr="A group of people posing for a photo&#10;&#10;Description automatically generated">
            <a:extLst>
              <a:ext uri="{FF2B5EF4-FFF2-40B4-BE49-F238E27FC236}">
                <a16:creationId xmlns:a16="http://schemas.microsoft.com/office/drawing/2014/main" id="{092F0F33-F18D-AE3C-5F31-2F193144F48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508" y="147551"/>
            <a:ext cx="8771289" cy="6580738"/>
          </a:xfrm>
          <a:prstGeom prst="rect">
            <a:avLst/>
          </a:prstGeom>
          <a:ln>
            <a:no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280F92F5-3EEA-D8D2-E7F2-0CC909470EF7}"/>
              </a:ext>
            </a:extLst>
          </p:cNvPr>
          <p:cNvSpPr txBox="1"/>
          <p:nvPr/>
        </p:nvSpPr>
        <p:spPr>
          <a:xfrm>
            <a:off x="8786205" y="3915697"/>
            <a:ext cx="3372935" cy="1754326"/>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(He was really happy to join us, we promise!)</a:t>
            </a:r>
          </a:p>
        </p:txBody>
      </p:sp>
      <p:pic>
        <p:nvPicPr>
          <p:cNvPr id="4" name="Picture 3">
            <a:extLst>
              <a:ext uri="{FF2B5EF4-FFF2-40B4-BE49-F238E27FC236}">
                <a16:creationId xmlns:a16="http://schemas.microsoft.com/office/drawing/2014/main" id="{BE98EEED-5AE8-CCF7-4F7F-7A607E137E9F}"/>
              </a:ext>
            </a:extLst>
          </p:cNvPr>
          <p:cNvPicPr>
            <a:picLocks noChangeAspect="1"/>
          </p:cNvPicPr>
          <p:nvPr/>
        </p:nvPicPr>
        <p:blipFill rotWithShape="1">
          <a:blip r:embed="rId3"/>
          <a:srcRect l="39423" t="83129" r="44882"/>
          <a:stretch/>
        </p:blipFill>
        <p:spPr>
          <a:xfrm>
            <a:off x="0" y="3915697"/>
            <a:ext cx="4095750" cy="2475206"/>
          </a:xfrm>
          <a:prstGeom prst="rect">
            <a:avLst/>
          </a:prstGeom>
        </p:spPr>
      </p:pic>
    </p:spTree>
    <p:extLst>
      <p:ext uri="{BB962C8B-B14F-4D97-AF65-F5344CB8AC3E}">
        <p14:creationId xmlns:p14="http://schemas.microsoft.com/office/powerpoint/2010/main" val="194084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4500"/>
                            </p:stCondLst>
                            <p:childTnLst>
                              <p:par>
                                <p:cTn id="9" presetID="10" presetClass="entr" presetSubtype="0" fill="hold"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10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6000"/>
                            </p:stCondLst>
                            <p:childTnLst>
                              <p:par>
                                <p:cTn id="16" presetID="10" presetClass="entr" presetSubtype="0" fill="hold" grpId="0" nodeType="afterEffect">
                                  <p:stCondLst>
                                    <p:cond delay="30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childTnLst>
                                </p:cTn>
                              </p:par>
                            </p:childTnLst>
                          </p:cTn>
                        </p:par>
                        <p:par>
                          <p:cTn id="19" fill="hold">
                            <p:stCondLst>
                              <p:cond delay="10000"/>
                            </p:stCondLst>
                            <p:childTnLst>
                              <p:par>
                                <p:cTn id="20" presetID="10" presetClass="exit" presetSubtype="0" fill="hold" nodeType="afterEffect">
                                  <p:stCondLst>
                                    <p:cond delay="200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xit" presetSubtype="0" fill="hold" nodeType="withEffect">
                                  <p:stCondLst>
                                    <p:cond delay="200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53" presetClass="entr" presetSubtype="16" fill="hold" nodeType="withEffect">
                                  <p:stCondLst>
                                    <p:cond delay="20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2000" fill="hold"/>
                                        <p:tgtEl>
                                          <p:spTgt spid="11"/>
                                        </p:tgtEl>
                                        <p:attrNameLst>
                                          <p:attrName>ppt_w</p:attrName>
                                        </p:attrNameLst>
                                      </p:cBhvr>
                                      <p:tavLst>
                                        <p:tav tm="0">
                                          <p:val>
                                            <p:fltVal val="0"/>
                                          </p:val>
                                        </p:tav>
                                        <p:tav tm="100000">
                                          <p:val>
                                            <p:strVal val="#ppt_w"/>
                                          </p:val>
                                        </p:tav>
                                      </p:tavLst>
                                    </p:anim>
                                    <p:anim calcmode="lin" valueType="num">
                                      <p:cBhvr>
                                        <p:cTn id="29" dur="2000" fill="hold"/>
                                        <p:tgtEl>
                                          <p:spTgt spid="11"/>
                                        </p:tgtEl>
                                        <p:attrNameLst>
                                          <p:attrName>ppt_h</p:attrName>
                                        </p:attrNameLst>
                                      </p:cBhvr>
                                      <p:tavLst>
                                        <p:tav tm="0">
                                          <p:val>
                                            <p:fltVal val="0"/>
                                          </p:val>
                                        </p:tav>
                                        <p:tav tm="100000">
                                          <p:val>
                                            <p:strVal val="#ppt_h"/>
                                          </p:val>
                                        </p:tav>
                                      </p:tavLst>
                                    </p:anim>
                                    <p:animEffect transition="in" filter="fade">
                                      <p:cBhvr>
                                        <p:cTn id="30" dur="2000"/>
                                        <p:tgtEl>
                                          <p:spTgt spid="11"/>
                                        </p:tgtEl>
                                      </p:cBhvr>
                                    </p:animEffect>
                                  </p:childTnLst>
                                </p:cTn>
                              </p:par>
                              <p:par>
                                <p:cTn id="31" presetID="10" presetClass="entr" presetSubtype="0" fill="hold" nodeType="withEffect">
                                  <p:stCondLst>
                                    <p:cond delay="200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2000"/>
                                        <p:tgtEl>
                                          <p:spTgt spid="4"/>
                                        </p:tgtEl>
                                      </p:cBhvr>
                                    </p:animEffect>
                                  </p:childTnLst>
                                </p:cTn>
                              </p:par>
                              <p:par>
                                <p:cTn id="34" presetID="10" presetClass="entr" presetSubtype="0" fill="hold" nodeType="withEffect">
                                  <p:stCondLst>
                                    <p:cond delay="200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000"/>
                                        <p:tgtEl>
                                          <p:spTgt spid="6"/>
                                        </p:tgtEl>
                                      </p:cBhvr>
                                    </p:animEffect>
                                  </p:childTnLst>
                                </p:cTn>
                              </p:par>
                            </p:childTnLst>
                          </p:cTn>
                        </p:par>
                        <p:par>
                          <p:cTn id="37" fill="hold">
                            <p:stCondLst>
                              <p:cond delay="14000"/>
                            </p:stCondLst>
                            <p:childTnLst>
                              <p:par>
                                <p:cTn id="38" presetID="10" presetClass="entr" presetSubtype="0" fill="hold" grpId="0" nodeType="afterEffect">
                                  <p:stCondLst>
                                    <p:cond delay="200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childTnLst>
                                </p:cTn>
                              </p:par>
                              <p:par>
                                <p:cTn id="41" presetID="10" presetClass="exit" presetSubtype="0" fill="hold" nodeType="withEffect">
                                  <p:stCondLst>
                                    <p:cond delay="2000"/>
                                  </p:stCondLst>
                                  <p:childTnLst>
                                    <p:animEffect transition="out" filter="fade">
                                      <p:cBhvr>
                                        <p:cTn id="42" dur="1000"/>
                                        <p:tgtEl>
                                          <p:spTgt spid="6"/>
                                        </p:tgtEl>
                                      </p:cBhvr>
                                    </p:animEffect>
                                    <p:set>
                                      <p:cBhvr>
                                        <p:cTn id="43" dur="1" fill="hold">
                                          <p:stCondLst>
                                            <p:cond delay="999"/>
                                          </p:stCondLst>
                                        </p:cTn>
                                        <p:tgtEl>
                                          <p:spTgt spid="6"/>
                                        </p:tgtEl>
                                        <p:attrNameLst>
                                          <p:attrName>style.visibility</p:attrName>
                                        </p:attrNameLst>
                                      </p:cBhvr>
                                      <p:to>
                                        <p:strVal val="hidden"/>
                                      </p:to>
                                    </p:set>
                                  </p:childTnLst>
                                </p:cTn>
                              </p:par>
                              <p:par>
                                <p:cTn id="44" presetID="10" presetClass="exit" presetSubtype="0" fill="hold" nodeType="withEffect">
                                  <p:stCondLst>
                                    <p:cond delay="2000"/>
                                  </p:stCondLst>
                                  <p:childTnLst>
                                    <p:animEffect transition="out" filter="fade">
                                      <p:cBhvr>
                                        <p:cTn id="45" dur="1000"/>
                                        <p:tgtEl>
                                          <p:spTgt spid="4"/>
                                        </p:tgtEl>
                                      </p:cBhvr>
                                    </p:animEffect>
                                    <p:set>
                                      <p:cBhvr>
                                        <p:cTn id="46" dur="1" fill="hold">
                                          <p:stCondLst>
                                            <p:cond delay="999"/>
                                          </p:stCondLst>
                                        </p:cTn>
                                        <p:tgtEl>
                                          <p:spTgt spid="4"/>
                                        </p:tgtEl>
                                        <p:attrNameLst>
                                          <p:attrName>style.visibility</p:attrName>
                                        </p:attrNameLst>
                                      </p:cBhvr>
                                      <p:to>
                                        <p:strVal val="hidden"/>
                                      </p:to>
                                    </p:set>
                                  </p:childTnLst>
                                </p:cTn>
                              </p:par>
                              <p:par>
                                <p:cTn id="47" presetID="10" presetClass="exit" presetSubtype="0" fill="hold" nodeType="withEffect">
                                  <p:stCondLst>
                                    <p:cond delay="2000"/>
                                  </p:stCondLst>
                                  <p:childTnLst>
                                    <p:animEffect transition="out" filter="fade">
                                      <p:cBhvr>
                                        <p:cTn id="48" dur="1000"/>
                                        <p:tgtEl>
                                          <p:spTgt spid="11"/>
                                        </p:tgtEl>
                                      </p:cBhvr>
                                    </p:animEffect>
                                    <p:set>
                                      <p:cBhvr>
                                        <p:cTn id="49" dur="1" fill="hold">
                                          <p:stCondLst>
                                            <p:cond delay="999"/>
                                          </p:stCondLst>
                                        </p:cTn>
                                        <p:tgtEl>
                                          <p:spTgt spid="11"/>
                                        </p:tgtEl>
                                        <p:attrNameLst>
                                          <p:attrName>style.visibility</p:attrName>
                                        </p:attrNameLst>
                                      </p:cBhvr>
                                      <p:to>
                                        <p:strVal val="hidden"/>
                                      </p:to>
                                    </p:set>
                                  </p:childTnLst>
                                </p:cTn>
                              </p:par>
                            </p:childTnLst>
                          </p:cTn>
                        </p:par>
                        <p:par>
                          <p:cTn id="50" fill="hold">
                            <p:stCondLst>
                              <p:cond delay="17000"/>
                            </p:stCondLst>
                            <p:childTnLst>
                              <p:par>
                                <p:cTn id="51" presetID="10" presetClass="entr" presetSubtype="0" fill="hold" nodeType="afterEffect">
                                  <p:stCondLst>
                                    <p:cond delay="200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childTnLst>
                                </p:cTn>
                              </p:par>
                            </p:childTnLst>
                          </p:cTn>
                        </p:par>
                        <p:par>
                          <p:cTn id="54" fill="hold">
                            <p:stCondLst>
                              <p:cond delay="20000"/>
                            </p:stCondLst>
                            <p:childTnLst>
                              <p:par>
                                <p:cTn id="55" presetID="10" presetClass="entr" presetSubtype="0" fill="hold" grpId="0" nodeType="afterEffect">
                                  <p:stCondLst>
                                    <p:cond delay="100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2" grpId="0"/>
      <p:bldP spid="16"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3F0FB64-D224-4CD2-87F5-0C23C41E7395}"/>
              </a:ext>
            </a:extLst>
          </p:cNvPr>
          <p:cNvSpPr txBox="1"/>
          <p:nvPr/>
        </p:nvSpPr>
        <p:spPr>
          <a:xfrm>
            <a:off x="564805" y="1166842"/>
            <a:ext cx="3372935" cy="4524315"/>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We were joined by a very special guest for our Talking Tottenham series – Spurs legend and ambassador: Michael Dawson</a:t>
            </a:r>
          </a:p>
        </p:txBody>
      </p:sp>
      <p:grpSp>
        <p:nvGrpSpPr>
          <p:cNvPr id="7" name="Group 6">
            <a:extLst>
              <a:ext uri="{FF2B5EF4-FFF2-40B4-BE49-F238E27FC236}">
                <a16:creationId xmlns:a16="http://schemas.microsoft.com/office/drawing/2014/main" id="{FA55E1A9-2EB1-8638-7420-09CC2D027CAD}"/>
              </a:ext>
            </a:extLst>
          </p:cNvPr>
          <p:cNvGrpSpPr/>
          <p:nvPr/>
        </p:nvGrpSpPr>
        <p:grpSpPr>
          <a:xfrm>
            <a:off x="4859627" y="682480"/>
            <a:ext cx="6171120" cy="5493037"/>
            <a:chOff x="4874867" y="198120"/>
            <a:chExt cx="6171120" cy="5493037"/>
          </a:xfrm>
        </p:grpSpPr>
        <p:pic>
          <p:nvPicPr>
            <p:cNvPr id="4" name="Picture 3" descr="A picture containing text, sport&#10;&#10;Description automatically generated">
              <a:extLst>
                <a:ext uri="{FF2B5EF4-FFF2-40B4-BE49-F238E27FC236}">
                  <a16:creationId xmlns:a16="http://schemas.microsoft.com/office/drawing/2014/main" id="{9929209C-BB9F-FB24-FAF7-28C4DC54D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4867" y="198120"/>
              <a:ext cx="6171120" cy="3478849"/>
            </a:xfrm>
            <a:prstGeom prst="rect">
              <a:avLst/>
            </a:prstGeom>
          </p:spPr>
        </p:pic>
        <p:pic>
          <p:nvPicPr>
            <p:cNvPr id="6" name="Picture 5" descr="A picture containing text, wall, person, indoor&#10;&#10;Description automatically generated">
              <a:extLst>
                <a:ext uri="{FF2B5EF4-FFF2-40B4-BE49-F238E27FC236}">
                  <a16:creationId xmlns:a16="http://schemas.microsoft.com/office/drawing/2014/main" id="{D4502BB0-F31B-D8D2-ACC1-63AC7C813D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4867" y="2000677"/>
              <a:ext cx="4690794" cy="3690480"/>
            </a:xfrm>
            <a:prstGeom prst="rect">
              <a:avLst/>
            </a:prstGeom>
          </p:spPr>
        </p:pic>
      </p:grpSp>
    </p:spTree>
    <p:extLst>
      <p:ext uri="{BB962C8B-B14F-4D97-AF65-F5344CB8AC3E}">
        <p14:creationId xmlns:p14="http://schemas.microsoft.com/office/powerpoint/2010/main" val="70015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3F0FB64-D224-4CD2-87F5-0C23C41E7395}"/>
              </a:ext>
            </a:extLst>
          </p:cNvPr>
          <p:cNvSpPr txBox="1"/>
          <p:nvPr/>
        </p:nvSpPr>
        <p:spPr>
          <a:xfrm>
            <a:off x="1392566" y="236755"/>
            <a:ext cx="9406868" cy="1754326"/>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In 2022, we were again nominated for the annual </a:t>
            </a:r>
            <a:r>
              <a:rPr lang="en-GB" sz="3600" dirty="0" err="1">
                <a:solidFill>
                  <a:srgbClr val="0F204B"/>
                </a:solidFill>
                <a:latin typeface="Clearface Gothic BQ" panose="02000506060000020003" pitchFamily="2" charset="0"/>
              </a:rPr>
              <a:t>FvH</a:t>
            </a:r>
            <a:r>
              <a:rPr lang="en-GB" sz="3600" dirty="0">
                <a:solidFill>
                  <a:srgbClr val="0F204B"/>
                </a:solidFill>
                <a:latin typeface="Clearface Gothic BQ" panose="02000506060000020003" pitchFamily="2" charset="0"/>
              </a:rPr>
              <a:t> awards, alongside the club, for Supporters Group &amp; Professional Club respectively</a:t>
            </a:r>
          </a:p>
        </p:txBody>
      </p:sp>
      <p:pic>
        <p:nvPicPr>
          <p:cNvPr id="3" name="Picture 2" descr="Diagram&#10;&#10;Description automatically generated">
            <a:extLst>
              <a:ext uri="{FF2B5EF4-FFF2-40B4-BE49-F238E27FC236}">
                <a16:creationId xmlns:a16="http://schemas.microsoft.com/office/drawing/2014/main" id="{521AAFD6-81C3-F6F2-211F-9ADBF71DE9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250528" y="2545079"/>
            <a:ext cx="3578164" cy="4007117"/>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6BDF74F7-B70F-CD2C-BA14-EC5075DC9A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088" y="2545080"/>
            <a:ext cx="3982440" cy="3982440"/>
          </a:xfrm>
          <a:prstGeom prst="rect">
            <a:avLst/>
          </a:prstGeom>
        </p:spPr>
      </p:pic>
      <p:pic>
        <p:nvPicPr>
          <p:cNvPr id="10" name="Picture 9">
            <a:extLst>
              <a:ext uri="{FF2B5EF4-FFF2-40B4-BE49-F238E27FC236}">
                <a16:creationId xmlns:a16="http://schemas.microsoft.com/office/drawing/2014/main" id="{6A280988-75B2-8BF2-9140-355C5CC382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8692" y="2545080"/>
            <a:ext cx="3982440" cy="3982440"/>
          </a:xfrm>
          <a:prstGeom prst="rect">
            <a:avLst/>
          </a:prstGeom>
        </p:spPr>
      </p:pic>
    </p:spTree>
    <p:extLst>
      <p:ext uri="{BB962C8B-B14F-4D97-AF65-F5344CB8AC3E}">
        <p14:creationId xmlns:p14="http://schemas.microsoft.com/office/powerpoint/2010/main" val="13609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500"/>
                            </p:stCondLst>
                            <p:childTnLst>
                              <p:par>
                                <p:cTn id="9" presetID="10" presetClass="entr" presetSubtype="0" fill="hold" nodeType="afterEffect">
                                  <p:stCondLst>
                                    <p:cond delay="20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nodeType="withEffect">
                                  <p:stCondLst>
                                    <p:cond delay="20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nodeType="withEffect">
                                  <p:stCondLst>
                                    <p:cond delay="2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6336632" y="1122362"/>
            <a:ext cx="5855369" cy="4560985"/>
          </a:xfrm>
        </p:spPr>
        <p:txBody>
          <a:bodyPr anchor="ctr">
            <a:normAutofit/>
          </a:bodyPr>
          <a:lstStyle/>
          <a:p>
            <a:r>
              <a:rPr lang="en-GB" sz="8800" dirty="0">
                <a:solidFill>
                  <a:srgbClr val="0F204B"/>
                </a:solidFill>
                <a:latin typeface="Clearface Gothic BQ" panose="02000506060000020003" pitchFamily="2" charset="0"/>
              </a:rPr>
              <a:t>Players of the Season</a:t>
            </a:r>
          </a:p>
        </p:txBody>
      </p:sp>
    </p:spTree>
    <p:extLst>
      <p:ext uri="{BB962C8B-B14F-4D97-AF65-F5344CB8AC3E}">
        <p14:creationId xmlns:p14="http://schemas.microsoft.com/office/powerpoint/2010/main" val="173999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B3E65612-920D-4C68-A635-E2C17D14EE3B}"/>
              </a:ext>
            </a:extLst>
          </p:cNvPr>
          <p:cNvSpPr txBox="1"/>
          <p:nvPr/>
        </p:nvSpPr>
        <p:spPr>
          <a:xfrm>
            <a:off x="792053" y="1901419"/>
            <a:ext cx="3372935" cy="2862322"/>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We voted on our Players of the Season for both the Men’s and Women’s teams</a:t>
            </a:r>
          </a:p>
        </p:txBody>
      </p:sp>
      <p:sp>
        <p:nvSpPr>
          <p:cNvPr id="14" name="TextBox 13">
            <a:extLst>
              <a:ext uri="{FF2B5EF4-FFF2-40B4-BE49-F238E27FC236}">
                <a16:creationId xmlns:a16="http://schemas.microsoft.com/office/drawing/2014/main" id="{621B81A2-07E4-4491-91C1-C107BA44B252}"/>
              </a:ext>
            </a:extLst>
          </p:cNvPr>
          <p:cNvSpPr txBox="1"/>
          <p:nvPr/>
        </p:nvSpPr>
        <p:spPr>
          <a:xfrm>
            <a:off x="5868762" y="701090"/>
            <a:ext cx="4007519" cy="1200329"/>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The Men’s winner was Heung-Min Son</a:t>
            </a:r>
          </a:p>
        </p:txBody>
      </p:sp>
      <p:sp>
        <p:nvSpPr>
          <p:cNvPr id="16" name="TextBox 15">
            <a:extLst>
              <a:ext uri="{FF2B5EF4-FFF2-40B4-BE49-F238E27FC236}">
                <a16:creationId xmlns:a16="http://schemas.microsoft.com/office/drawing/2014/main" id="{F50FB51F-27DD-43D3-B3BD-03B708A284E6}"/>
              </a:ext>
            </a:extLst>
          </p:cNvPr>
          <p:cNvSpPr txBox="1"/>
          <p:nvPr/>
        </p:nvSpPr>
        <p:spPr>
          <a:xfrm>
            <a:off x="5329646" y="4990642"/>
            <a:ext cx="4616694" cy="1200329"/>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The Women’s winner was Ash Neville</a:t>
            </a:r>
          </a:p>
        </p:txBody>
      </p:sp>
      <p:pic>
        <p:nvPicPr>
          <p:cNvPr id="1026" name="Picture 2" descr="Heung-Min Son makes history as he joins our list of Golden Boot winners |  Tottenham Hotspur">
            <a:extLst>
              <a:ext uri="{FF2B5EF4-FFF2-40B4-BE49-F238E27FC236}">
                <a16:creationId xmlns:a16="http://schemas.microsoft.com/office/drawing/2014/main" id="{CC15B5E9-CE03-7D54-806F-32EF48B082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665"/>
          <a:stretch/>
        </p:blipFill>
        <p:spPr bwMode="auto">
          <a:xfrm>
            <a:off x="5087038" y="1997839"/>
            <a:ext cx="2701469" cy="28623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BFC1DEA-C6F1-A2AA-632E-6C2490EE2DE7}"/>
              </a:ext>
            </a:extLst>
          </p:cNvPr>
          <p:cNvPicPr>
            <a:picLocks noChangeAspect="1"/>
          </p:cNvPicPr>
          <p:nvPr/>
        </p:nvPicPr>
        <p:blipFill>
          <a:blip r:embed="rId4"/>
          <a:stretch>
            <a:fillRect/>
          </a:stretch>
        </p:blipFill>
        <p:spPr>
          <a:xfrm>
            <a:off x="8027013" y="1993653"/>
            <a:ext cx="2617654" cy="2870694"/>
          </a:xfrm>
          <a:prstGeom prst="rect">
            <a:avLst/>
          </a:prstGeom>
        </p:spPr>
      </p:pic>
    </p:spTree>
    <p:extLst>
      <p:ext uri="{BB962C8B-B14F-4D97-AF65-F5344CB8AC3E}">
        <p14:creationId xmlns:p14="http://schemas.microsoft.com/office/powerpoint/2010/main" val="289449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par>
                          <p:cTn id="12" fill="hold">
                            <p:stCondLst>
                              <p:cond delay="3000"/>
                            </p:stCondLst>
                            <p:childTnLst>
                              <p:par>
                                <p:cTn id="13" presetID="42" presetClass="entr" presetSubtype="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anim calcmode="lin" valueType="num">
                                      <p:cBhvr>
                                        <p:cTn id="16" dur="1000" fill="hold"/>
                                        <p:tgtEl>
                                          <p:spTgt spid="1026"/>
                                        </p:tgtEl>
                                        <p:attrNameLst>
                                          <p:attrName>ppt_x</p:attrName>
                                        </p:attrNameLst>
                                      </p:cBhvr>
                                      <p:tavLst>
                                        <p:tav tm="0">
                                          <p:val>
                                            <p:strVal val="#ppt_x"/>
                                          </p:val>
                                        </p:tav>
                                        <p:tav tm="100000">
                                          <p:val>
                                            <p:strVal val="#ppt_x"/>
                                          </p:val>
                                        </p:tav>
                                      </p:tavLst>
                                    </p:anim>
                                    <p:anim calcmode="lin" valueType="num">
                                      <p:cBhvr>
                                        <p:cTn id="17" dur="1000" fill="hold"/>
                                        <p:tgtEl>
                                          <p:spTgt spid="1026"/>
                                        </p:tgtEl>
                                        <p:attrNameLst>
                                          <p:attrName>ppt_y</p:attrName>
                                        </p:attrNameLst>
                                      </p:cBhvr>
                                      <p:tavLst>
                                        <p:tav tm="0">
                                          <p:val>
                                            <p:strVal val="#ppt_y+.1"/>
                                          </p:val>
                                        </p:tav>
                                        <p:tav tm="100000">
                                          <p:val>
                                            <p:strVal val="#ppt_y"/>
                                          </p:val>
                                        </p:tav>
                                      </p:tavLst>
                                    </p:anim>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childTnLst>
                                </p:cTn>
                              </p:par>
                            </p:childTnLst>
                          </p:cTn>
                        </p:par>
                        <p:par>
                          <p:cTn id="22" fill="hold">
                            <p:stCondLst>
                              <p:cond delay="5000"/>
                            </p:stCondLst>
                            <p:childTnLst>
                              <p:par>
                                <p:cTn id="23" presetID="47"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4"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E9A2-AB02-4C1C-84CD-837F07E8202D}"/>
              </a:ext>
            </a:extLst>
          </p:cNvPr>
          <p:cNvSpPr>
            <a:spLocks noGrp="1"/>
          </p:cNvSpPr>
          <p:nvPr>
            <p:ph type="ctrTitle"/>
          </p:nvPr>
        </p:nvSpPr>
        <p:spPr>
          <a:xfrm>
            <a:off x="7076049" y="1122362"/>
            <a:ext cx="5115951" cy="4560985"/>
          </a:xfrm>
        </p:spPr>
        <p:txBody>
          <a:bodyPr anchor="ctr">
            <a:normAutofit fontScale="90000"/>
          </a:bodyPr>
          <a:lstStyle/>
          <a:p>
            <a:r>
              <a:rPr lang="en-GB" sz="8800" dirty="0">
                <a:solidFill>
                  <a:srgbClr val="0F204B"/>
                </a:solidFill>
                <a:latin typeface="Clearface Gothic BQ" panose="02000506060000020003" pitchFamily="2" charset="0"/>
              </a:rPr>
              <a:t>Our Patron: Helen Richardson-Walsh</a:t>
            </a:r>
          </a:p>
        </p:txBody>
      </p:sp>
      <p:pic>
        <p:nvPicPr>
          <p:cNvPr id="7" name="Picture 6" descr="A picture containing food&#10;&#10;Description automatically generated">
            <a:extLst>
              <a:ext uri="{FF2B5EF4-FFF2-40B4-BE49-F238E27FC236}">
                <a16:creationId xmlns:a16="http://schemas.microsoft.com/office/drawing/2014/main" id="{3E31837E-95E9-4D5E-A32A-783BBB771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2006950167"/>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B3E65612-920D-4C68-A635-E2C17D14EE3B}"/>
              </a:ext>
            </a:extLst>
          </p:cNvPr>
          <p:cNvSpPr txBox="1"/>
          <p:nvPr/>
        </p:nvSpPr>
        <p:spPr>
          <a:xfrm>
            <a:off x="680881" y="584991"/>
            <a:ext cx="10830237" cy="2862322"/>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“What another fantastic year for the Proud Lilywhites. The activity levels have been amazing, helping to consistently provide much needed visibility throughout the season, and not just during official campaigns. </a:t>
            </a:r>
          </a:p>
          <a:p>
            <a:pPr algn="ctr"/>
            <a:endParaRPr lang="en-GB" sz="3600" dirty="0">
              <a:solidFill>
                <a:srgbClr val="0F204B"/>
              </a:solidFill>
              <a:latin typeface="Clearface Gothic BQ" panose="02000506060000020003" pitchFamily="2" charset="0"/>
            </a:endParaRPr>
          </a:p>
        </p:txBody>
      </p:sp>
      <p:pic>
        <p:nvPicPr>
          <p:cNvPr id="4" name="Picture 3">
            <a:extLst>
              <a:ext uri="{FF2B5EF4-FFF2-40B4-BE49-F238E27FC236}">
                <a16:creationId xmlns:a16="http://schemas.microsoft.com/office/drawing/2014/main" id="{3BFC1DEA-C6F1-A2AA-632E-6C2490EE2D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904937" y="3117954"/>
            <a:ext cx="4092973" cy="3077724"/>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2E1AC581-2EFC-454C-7C41-95861EE021AE}"/>
              </a:ext>
            </a:extLst>
          </p:cNvPr>
          <p:cNvSpPr txBox="1"/>
          <p:nvPr/>
        </p:nvSpPr>
        <p:spPr>
          <a:xfrm>
            <a:off x="4601126" y="618718"/>
            <a:ext cx="7118999" cy="5632311"/>
          </a:xfrm>
          <a:prstGeom prst="rect">
            <a:avLst/>
          </a:prstGeom>
          <a:noFill/>
        </p:spPr>
        <p:txBody>
          <a:bodyPr wrap="square" rtlCol="0">
            <a:spAutoFit/>
          </a:bodyPr>
          <a:lstStyle/>
          <a:p>
            <a:pPr algn="ctr"/>
            <a:r>
              <a:rPr lang="en-GB" sz="3600" dirty="0">
                <a:solidFill>
                  <a:srgbClr val="0F204B"/>
                </a:solidFill>
                <a:latin typeface="Clearface Gothic BQ" panose="02000506060000020003" pitchFamily="2" charset="0"/>
              </a:rPr>
              <a:t>It’s been great to see our relationship with the Club go from strength to strength, and with that a broader audience is being engaged all the time. This undoubtedly is helping to increase the understanding of the role we can all play in ending discrimination from our game altogether, the impact of which impact can’t be underestimated.</a:t>
            </a:r>
          </a:p>
        </p:txBody>
      </p:sp>
      <p:sp>
        <p:nvSpPr>
          <p:cNvPr id="10" name="TextBox 9">
            <a:extLst>
              <a:ext uri="{FF2B5EF4-FFF2-40B4-BE49-F238E27FC236}">
                <a16:creationId xmlns:a16="http://schemas.microsoft.com/office/drawing/2014/main" id="{09F5A3B6-45D3-9973-DD7A-7F67A90AF192}"/>
              </a:ext>
            </a:extLst>
          </p:cNvPr>
          <p:cNvSpPr txBox="1"/>
          <p:nvPr/>
        </p:nvSpPr>
        <p:spPr>
          <a:xfrm>
            <a:off x="5756882" y="1536174"/>
            <a:ext cx="5952265" cy="3785652"/>
          </a:xfrm>
          <a:prstGeom prst="rect">
            <a:avLst/>
          </a:prstGeom>
          <a:noFill/>
        </p:spPr>
        <p:txBody>
          <a:bodyPr wrap="square" rtlCol="0">
            <a:spAutoFit/>
          </a:bodyPr>
          <a:lstStyle/>
          <a:p>
            <a:pPr algn="ctr"/>
            <a:r>
              <a:rPr lang="en-GB" sz="4800" dirty="0">
                <a:solidFill>
                  <a:srgbClr val="0F204B"/>
                </a:solidFill>
                <a:latin typeface="Clearface Gothic BQ" panose="02000506060000020003" pitchFamily="2" charset="0"/>
              </a:rPr>
              <a:t>Well done to the entire team that is making this happen everyday, onwards we go - to dare is to do!</a:t>
            </a:r>
          </a:p>
        </p:txBody>
      </p:sp>
    </p:spTree>
    <p:extLst>
      <p:ext uri="{BB962C8B-B14F-4D97-AF65-F5344CB8AC3E}">
        <p14:creationId xmlns:p14="http://schemas.microsoft.com/office/powerpoint/2010/main" val="380415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childTnLst>
                          </p:cTn>
                        </p:par>
                        <p:par>
                          <p:cTn id="13" fill="hold">
                            <p:stCondLst>
                              <p:cond delay="1000"/>
                            </p:stCondLst>
                            <p:childTnLst>
                              <p:par>
                                <p:cTn id="14" presetID="10" presetClass="exit" presetSubtype="0" fill="hold" grpId="1" nodeType="afterEffect">
                                  <p:stCondLst>
                                    <p:cond delay="6000"/>
                                  </p:stCondLst>
                                  <p:childTnLst>
                                    <p:animEffect transition="out" filter="fade">
                                      <p:cBhvr>
                                        <p:cTn id="15" dur="500"/>
                                        <p:tgtEl>
                                          <p:spTgt spid="21"/>
                                        </p:tgtEl>
                                      </p:cBhvr>
                                    </p:animEffect>
                                    <p:set>
                                      <p:cBhvr>
                                        <p:cTn id="16" dur="1" fill="hold">
                                          <p:stCondLst>
                                            <p:cond delay="499"/>
                                          </p:stCondLst>
                                        </p:cTn>
                                        <p:tgtEl>
                                          <p:spTgt spid="21"/>
                                        </p:tgtEl>
                                        <p:attrNameLst>
                                          <p:attrName>style.visibility</p:attrName>
                                        </p:attrNameLst>
                                      </p:cBhvr>
                                      <p:to>
                                        <p:strVal val="hidden"/>
                                      </p:to>
                                    </p:set>
                                  </p:childTnLst>
                                </p:cTn>
                              </p:par>
                            </p:childTnLst>
                          </p:cTn>
                        </p:par>
                        <p:par>
                          <p:cTn id="17" fill="hold">
                            <p:stCondLst>
                              <p:cond delay="75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childTnLst>
                                </p:cTn>
                              </p:par>
                              <p:par>
                                <p:cTn id="21" presetID="42" presetClass="path" presetSubtype="0" accel="50000" decel="50000" fill="hold" nodeType="withEffect">
                                  <p:stCondLst>
                                    <p:cond delay="0"/>
                                  </p:stCondLst>
                                  <p:childTnLst>
                                    <p:animMotion origin="layout" path="M -1.04167E-6 4.81481E-6 L -0.27005 -0.15556 " pathEditMode="relative" rAng="0" ptsTypes="AA">
                                      <p:cBhvr>
                                        <p:cTn id="22" dur="2000" fill="hold"/>
                                        <p:tgtEl>
                                          <p:spTgt spid="4"/>
                                        </p:tgtEl>
                                        <p:attrNameLst>
                                          <p:attrName>ppt_x</p:attrName>
                                          <p:attrName>ppt_y</p:attrName>
                                        </p:attrNameLst>
                                      </p:cBhvr>
                                      <p:rCtr x="-13503" y="-7778"/>
                                    </p:animMotion>
                                  </p:childTnLst>
                                </p:cTn>
                              </p:par>
                            </p:childTnLst>
                          </p:cTn>
                        </p:par>
                        <p:par>
                          <p:cTn id="23" fill="hold">
                            <p:stCondLst>
                              <p:cond delay="9500"/>
                            </p:stCondLst>
                            <p:childTnLst>
                              <p:par>
                                <p:cTn id="24" presetID="10" presetClass="exit" presetSubtype="0" fill="hold" grpId="1" nodeType="afterEffect">
                                  <p:stCondLst>
                                    <p:cond delay="9000"/>
                                  </p:stCondLst>
                                  <p:childTnLst>
                                    <p:animEffect transition="out" filter="fade">
                                      <p:cBhvr>
                                        <p:cTn id="25" dur="500"/>
                                        <p:tgtEl>
                                          <p:spTgt spid="9"/>
                                        </p:tgtEl>
                                      </p:cBhvr>
                                    </p:animEffect>
                                    <p:set>
                                      <p:cBhvr>
                                        <p:cTn id="26" dur="1" fill="hold">
                                          <p:stCondLst>
                                            <p:cond delay="499"/>
                                          </p:stCondLst>
                                        </p:cTn>
                                        <p:tgtEl>
                                          <p:spTgt spid="9"/>
                                        </p:tgtEl>
                                        <p:attrNameLst>
                                          <p:attrName>style.visibility</p:attrName>
                                        </p:attrNameLst>
                                      </p:cBhvr>
                                      <p:to>
                                        <p:strVal val="hidden"/>
                                      </p:to>
                                    </p:set>
                                  </p:childTnLst>
                                </p:cTn>
                              </p:par>
                            </p:childTnLst>
                          </p:cTn>
                        </p:par>
                        <p:par>
                          <p:cTn id="27" fill="hold">
                            <p:stCondLst>
                              <p:cond delay="1900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childTnLst>
                                </p:cTn>
                              </p:par>
                            </p:childTnLst>
                          </p:cTn>
                        </p:par>
                        <p:par>
                          <p:cTn id="31" fill="hold">
                            <p:stCondLst>
                              <p:cond delay="20000"/>
                            </p:stCondLst>
                            <p:childTnLst>
                              <p:par>
                                <p:cTn id="32" presetID="10" presetClass="exit" presetSubtype="0" fill="hold" grpId="1" nodeType="afterEffect">
                                  <p:stCondLst>
                                    <p:cond delay="3000"/>
                                  </p:stCondLst>
                                  <p:childTnLst>
                                    <p:animEffect transition="out" filter="fade">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9" grpId="0"/>
      <p:bldP spid="9" grpId="1"/>
      <p:bldP spid="10" grpId="0"/>
      <p:bldP spid="10"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1CA597-12B7-4D26-B302-8CFC4BF67461}"/>
              </a:ext>
            </a:extLst>
          </p:cNvPr>
          <p:cNvSpPr txBox="1"/>
          <p:nvPr/>
        </p:nvSpPr>
        <p:spPr>
          <a:xfrm>
            <a:off x="3547242" y="1012954"/>
            <a:ext cx="5097515" cy="4832092"/>
          </a:xfrm>
          <a:prstGeom prst="rect">
            <a:avLst/>
          </a:prstGeom>
          <a:noFill/>
        </p:spPr>
        <p:txBody>
          <a:bodyPr wrap="square" rtlCol="0">
            <a:spAutoFit/>
          </a:bodyPr>
          <a:lstStyle/>
          <a:p>
            <a:pPr algn="ctr"/>
            <a:r>
              <a:rPr lang="en-GB" sz="4400" dirty="0">
                <a:solidFill>
                  <a:srgbClr val="0F204B"/>
                </a:solidFill>
                <a:latin typeface="Clearface Gothic BQ" panose="02000506060000020003" pitchFamily="2" charset="0"/>
              </a:rPr>
              <a:t>We’d like to thank everyone that helped make our 2021/22 such a successful season… </a:t>
            </a:r>
          </a:p>
          <a:p>
            <a:pPr algn="ctr"/>
            <a:r>
              <a:rPr lang="en-GB" sz="4400" dirty="0">
                <a:solidFill>
                  <a:srgbClr val="0F204B"/>
                </a:solidFill>
                <a:latin typeface="Clearface Gothic BQ" panose="02000506060000020003" pitchFamily="2" charset="0"/>
              </a:rPr>
              <a:t>Stay safe everyone</a:t>
            </a:r>
          </a:p>
          <a:p>
            <a:pPr algn="ctr"/>
            <a:r>
              <a:rPr lang="en-GB" sz="4400" dirty="0">
                <a:solidFill>
                  <a:srgbClr val="0F204B"/>
                </a:solidFill>
                <a:latin typeface="Clearface Gothic BQ" panose="02000506060000020003" pitchFamily="2" charset="0"/>
              </a:rPr>
              <a:t>COYS!</a:t>
            </a:r>
          </a:p>
        </p:txBody>
      </p:sp>
      <p:pic>
        <p:nvPicPr>
          <p:cNvPr id="1026" name="Picture 2" descr="Tottenham Hotspur F.C. - Wikipedia">
            <a:extLst>
              <a:ext uri="{FF2B5EF4-FFF2-40B4-BE49-F238E27FC236}">
                <a16:creationId xmlns:a16="http://schemas.microsoft.com/office/drawing/2014/main" id="{86DC39C5-22AA-410A-8EEB-8625760B69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46" y="302359"/>
            <a:ext cx="854217" cy="17530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733B40A-AB0E-44EE-B16A-3E71270929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463" y="2298123"/>
            <a:ext cx="2382982" cy="16147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5068E9B-EE08-4FBF-B9C4-905AD02F99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463" y="4128667"/>
            <a:ext cx="2382982" cy="139889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ride in Football">
            <a:extLst>
              <a:ext uri="{FF2B5EF4-FFF2-40B4-BE49-F238E27FC236}">
                <a16:creationId xmlns:a16="http://schemas.microsoft.com/office/drawing/2014/main" id="{34577B70-50BA-4640-BECF-F3DE3E2E01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99" y="5743324"/>
            <a:ext cx="2382852" cy="75680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ports Media LGBT+">
            <a:extLst>
              <a:ext uri="{FF2B5EF4-FFF2-40B4-BE49-F238E27FC236}">
                <a16:creationId xmlns:a16="http://schemas.microsoft.com/office/drawing/2014/main" id="{A32E61D8-DB37-4F30-815E-E4887B88A3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7851" y="789709"/>
            <a:ext cx="2383274" cy="238327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Kick It Out | Case Studies | Recite Me">
            <a:extLst>
              <a:ext uri="{FF2B5EF4-FFF2-40B4-BE49-F238E27FC236}">
                <a16:creationId xmlns:a16="http://schemas.microsoft.com/office/drawing/2014/main" id="{24E276DE-1971-42B4-986A-694C8498A6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07851" y="2415231"/>
            <a:ext cx="2383274" cy="166829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FSA logos - Football Supporters&amp;#39; Association">
            <a:extLst>
              <a:ext uri="{FF2B5EF4-FFF2-40B4-BE49-F238E27FC236}">
                <a16:creationId xmlns:a16="http://schemas.microsoft.com/office/drawing/2014/main" id="{6C5F1470-871F-494D-980E-285437BBAC9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10396" y="3985546"/>
            <a:ext cx="2180729" cy="91054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Football v Transphobia | Football v Homophobia">
            <a:extLst>
              <a:ext uri="{FF2B5EF4-FFF2-40B4-BE49-F238E27FC236}">
                <a16:creationId xmlns:a16="http://schemas.microsoft.com/office/drawing/2014/main" id="{62C73EE8-1316-4B8D-8B53-C5F31854DDA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10396" y="5106615"/>
            <a:ext cx="2180729" cy="154514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Women in Football - Home">
            <a:extLst>
              <a:ext uri="{FF2B5EF4-FFF2-40B4-BE49-F238E27FC236}">
                <a16:creationId xmlns:a16="http://schemas.microsoft.com/office/drawing/2014/main" id="{B442AD3E-B613-4ED9-AE5A-8ED632C15494}"/>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44254" b="-5766"/>
          <a:stretch/>
        </p:blipFill>
        <p:spPr bwMode="auto">
          <a:xfrm>
            <a:off x="9201519" y="0"/>
            <a:ext cx="2990481" cy="1176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6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500"/>
                                        <p:tgtEl>
                                          <p:spTgt spid="1028"/>
                                        </p:tgtEl>
                                      </p:cBhvr>
                                    </p:animEffect>
                                  </p:childTnLst>
                                </p:cTn>
                              </p:par>
                              <p:par>
                                <p:cTn id="14" presetID="10" presetClass="entr" presetSubtype="0" fill="hold" nodeType="withEffect">
                                  <p:stCondLst>
                                    <p:cond delay="0"/>
                                  </p:stCondLst>
                                  <p:childTnLst>
                                    <p:set>
                                      <p:cBhvr>
                                        <p:cTn id="15" dur="1" fill="hold">
                                          <p:stCondLst>
                                            <p:cond delay="0"/>
                                          </p:stCondLst>
                                        </p:cTn>
                                        <p:tgtEl>
                                          <p:spTgt spid="1030"/>
                                        </p:tgtEl>
                                        <p:attrNameLst>
                                          <p:attrName>style.visibility</p:attrName>
                                        </p:attrNameLst>
                                      </p:cBhvr>
                                      <p:to>
                                        <p:strVal val="visible"/>
                                      </p:to>
                                    </p:set>
                                    <p:animEffect transition="in" filter="fade">
                                      <p:cBhvr>
                                        <p:cTn id="16" dur="500"/>
                                        <p:tgtEl>
                                          <p:spTgt spid="1030"/>
                                        </p:tgtEl>
                                      </p:cBhvr>
                                    </p:animEffect>
                                  </p:childTnLst>
                                </p:cTn>
                              </p:par>
                              <p:par>
                                <p:cTn id="17" presetID="10" presetClass="entr" presetSubtype="0" fill="hold" nodeType="withEffect">
                                  <p:stCondLst>
                                    <p:cond delay="0"/>
                                  </p:stCondLst>
                                  <p:childTnLst>
                                    <p:set>
                                      <p:cBhvr>
                                        <p:cTn id="18" dur="1" fill="hold">
                                          <p:stCondLst>
                                            <p:cond delay="0"/>
                                          </p:stCondLst>
                                        </p:cTn>
                                        <p:tgtEl>
                                          <p:spTgt spid="1032"/>
                                        </p:tgtEl>
                                        <p:attrNameLst>
                                          <p:attrName>style.visibility</p:attrName>
                                        </p:attrNameLst>
                                      </p:cBhvr>
                                      <p:to>
                                        <p:strVal val="visible"/>
                                      </p:to>
                                    </p:set>
                                    <p:animEffect transition="in" filter="fade">
                                      <p:cBhvr>
                                        <p:cTn id="19" dur="500"/>
                                        <p:tgtEl>
                                          <p:spTgt spid="1032"/>
                                        </p:tgtEl>
                                      </p:cBhvr>
                                    </p:animEffect>
                                  </p:childTnLst>
                                </p:cTn>
                              </p:par>
                              <p:par>
                                <p:cTn id="20" presetID="10" presetClass="entr" presetSubtype="0" fill="hold" nodeType="withEffect">
                                  <p:stCondLst>
                                    <p:cond delay="0"/>
                                  </p:stCondLst>
                                  <p:childTnLst>
                                    <p:set>
                                      <p:cBhvr>
                                        <p:cTn id="21" dur="1" fill="hold">
                                          <p:stCondLst>
                                            <p:cond delay="0"/>
                                          </p:stCondLst>
                                        </p:cTn>
                                        <p:tgtEl>
                                          <p:spTgt spid="1040"/>
                                        </p:tgtEl>
                                        <p:attrNameLst>
                                          <p:attrName>style.visibility</p:attrName>
                                        </p:attrNameLst>
                                      </p:cBhvr>
                                      <p:to>
                                        <p:strVal val="visible"/>
                                      </p:to>
                                    </p:set>
                                    <p:animEffect transition="in" filter="fade">
                                      <p:cBhvr>
                                        <p:cTn id="22" dur="500"/>
                                        <p:tgtEl>
                                          <p:spTgt spid="1040"/>
                                        </p:tgtEl>
                                      </p:cBhvr>
                                    </p:animEffect>
                                  </p:childTnLst>
                                </p:cTn>
                              </p:par>
                              <p:par>
                                <p:cTn id="23" presetID="10" presetClass="entr" presetSubtype="0" fill="hold" nodeType="withEffect">
                                  <p:stCondLst>
                                    <p:cond delay="0"/>
                                  </p:stCondLst>
                                  <p:childTnLst>
                                    <p:set>
                                      <p:cBhvr>
                                        <p:cTn id="24" dur="1" fill="hold">
                                          <p:stCondLst>
                                            <p:cond delay="0"/>
                                          </p:stCondLst>
                                        </p:cTn>
                                        <p:tgtEl>
                                          <p:spTgt spid="1038"/>
                                        </p:tgtEl>
                                        <p:attrNameLst>
                                          <p:attrName>style.visibility</p:attrName>
                                        </p:attrNameLst>
                                      </p:cBhvr>
                                      <p:to>
                                        <p:strVal val="visible"/>
                                      </p:to>
                                    </p:set>
                                    <p:animEffect transition="in" filter="fade">
                                      <p:cBhvr>
                                        <p:cTn id="25" dur="500"/>
                                        <p:tgtEl>
                                          <p:spTgt spid="1038"/>
                                        </p:tgtEl>
                                      </p:cBhvr>
                                    </p:animEffect>
                                  </p:childTnLst>
                                </p:cTn>
                              </p:par>
                              <p:par>
                                <p:cTn id="26" presetID="10" presetClass="entr" presetSubtype="0" fill="hold" nodeType="withEffect">
                                  <p:stCondLst>
                                    <p:cond delay="0"/>
                                  </p:stCondLst>
                                  <p:childTnLst>
                                    <p:set>
                                      <p:cBhvr>
                                        <p:cTn id="27" dur="1" fill="hold">
                                          <p:stCondLst>
                                            <p:cond delay="0"/>
                                          </p:stCondLst>
                                        </p:cTn>
                                        <p:tgtEl>
                                          <p:spTgt spid="1036"/>
                                        </p:tgtEl>
                                        <p:attrNameLst>
                                          <p:attrName>style.visibility</p:attrName>
                                        </p:attrNameLst>
                                      </p:cBhvr>
                                      <p:to>
                                        <p:strVal val="visible"/>
                                      </p:to>
                                    </p:set>
                                    <p:animEffect transition="in" filter="fade">
                                      <p:cBhvr>
                                        <p:cTn id="28" dur="500"/>
                                        <p:tgtEl>
                                          <p:spTgt spid="1036"/>
                                        </p:tgtEl>
                                      </p:cBhvr>
                                    </p:animEffect>
                                  </p:childTnLst>
                                </p:cTn>
                              </p:par>
                              <p:par>
                                <p:cTn id="29" presetID="10" presetClass="entr" presetSubtype="0" fill="hold" nodeType="withEffect">
                                  <p:stCondLst>
                                    <p:cond delay="0"/>
                                  </p:stCondLst>
                                  <p:childTnLst>
                                    <p:set>
                                      <p:cBhvr>
                                        <p:cTn id="30" dur="1" fill="hold">
                                          <p:stCondLst>
                                            <p:cond delay="0"/>
                                          </p:stCondLst>
                                        </p:cTn>
                                        <p:tgtEl>
                                          <p:spTgt spid="1034"/>
                                        </p:tgtEl>
                                        <p:attrNameLst>
                                          <p:attrName>style.visibility</p:attrName>
                                        </p:attrNameLst>
                                      </p:cBhvr>
                                      <p:to>
                                        <p:strVal val="visible"/>
                                      </p:to>
                                    </p:set>
                                    <p:animEffect transition="in" filter="fade">
                                      <p:cBhvr>
                                        <p:cTn id="31" dur="500"/>
                                        <p:tgtEl>
                                          <p:spTgt spid="1034"/>
                                        </p:tgtEl>
                                      </p:cBhvr>
                                    </p:animEffect>
                                  </p:childTnLst>
                                </p:cTn>
                              </p:par>
                              <p:par>
                                <p:cTn id="32" presetID="10" presetClass="entr" presetSubtype="0" fill="hold" nodeType="withEffect">
                                  <p:stCondLst>
                                    <p:cond delay="0"/>
                                  </p:stCondLst>
                                  <p:childTnLst>
                                    <p:set>
                                      <p:cBhvr>
                                        <p:cTn id="33" dur="1" fill="hold">
                                          <p:stCondLst>
                                            <p:cond delay="0"/>
                                          </p:stCondLst>
                                        </p:cTn>
                                        <p:tgtEl>
                                          <p:spTgt spid="1042"/>
                                        </p:tgtEl>
                                        <p:attrNameLst>
                                          <p:attrName>style.visibility</p:attrName>
                                        </p:attrNameLst>
                                      </p:cBhvr>
                                      <p:to>
                                        <p:strVal val="visible"/>
                                      </p:to>
                                    </p:set>
                                    <p:animEffect transition="in" filter="fade">
                                      <p:cBhvr>
                                        <p:cTn id="34" dur="500"/>
                                        <p:tgtEl>
                                          <p:spTgt spid="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9833</TotalTime>
  <Words>1137</Words>
  <Application>Microsoft Macintosh PowerPoint</Application>
  <PresentationFormat>Widescreen</PresentationFormat>
  <Paragraphs>86</Paragraphs>
  <Slides>28</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Clearface Gothic BQ</vt:lpstr>
      <vt:lpstr>Office Theme</vt:lpstr>
      <vt:lpstr>Proud Lilywhites 2021/22</vt:lpstr>
      <vt:lpstr>Visibility &amp; Our Members</vt:lpstr>
      <vt:lpstr>PowerPoint Presentation</vt:lpstr>
      <vt:lpstr>PowerPoint Presentation</vt:lpstr>
      <vt:lpstr>PowerPoint Presentation</vt:lpstr>
      <vt:lpstr>Campaigns</vt:lpstr>
      <vt:lpstr>PowerPoint Presentation</vt:lpstr>
      <vt:lpstr>PowerPoint Presentation</vt:lpstr>
      <vt:lpstr>PowerPoint Presentation</vt:lpstr>
      <vt:lpstr>PowerPoint Presentation</vt:lpstr>
      <vt:lpstr>Rainbow Laces 2021</vt:lpstr>
      <vt:lpstr>PowerPoint Presentation</vt:lpstr>
      <vt:lpstr>PowerPoint Presentation</vt:lpstr>
      <vt:lpstr>PowerPoint Presentation</vt:lpstr>
      <vt:lpstr>PowerPoint Presentation</vt:lpstr>
      <vt:lpstr>Football v Homophobia</vt:lpstr>
      <vt:lpstr>PowerPoint Presentation</vt:lpstr>
      <vt:lpstr>Black History Month 2022</vt:lpstr>
      <vt:lpstr>PowerPoint Presentation</vt:lpstr>
      <vt:lpstr>The wider community</vt:lpstr>
      <vt:lpstr>PowerPoint Presentation</vt:lpstr>
      <vt:lpstr>PowerPoint Presentation</vt:lpstr>
      <vt:lpstr>PowerPoint Presentation</vt:lpstr>
      <vt:lpstr>Players of the Season</vt:lpstr>
      <vt:lpstr>PowerPoint Presentation</vt:lpstr>
      <vt:lpstr>Our Patron: Helen Richardson-Walsh</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Proud Lilywhites in pictures 2019/20</dc:title>
  <dc:creator>Lee Johnson</dc:creator>
  <cp:lastModifiedBy>Chris Paouros</cp:lastModifiedBy>
  <cp:revision>45</cp:revision>
  <dcterms:created xsi:type="dcterms:W3CDTF">2020-06-07T17:02:55Z</dcterms:created>
  <dcterms:modified xsi:type="dcterms:W3CDTF">2022-06-11T08:14:41Z</dcterms:modified>
</cp:coreProperties>
</file>